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2"/>
  </p:notesMasterIdLst>
  <p:sldIdLst>
    <p:sldId id="257" r:id="rId2"/>
    <p:sldId id="290" r:id="rId3"/>
    <p:sldId id="292" r:id="rId4"/>
    <p:sldId id="296" r:id="rId5"/>
    <p:sldId id="349" r:id="rId6"/>
    <p:sldId id="403" r:id="rId7"/>
    <p:sldId id="274" r:id="rId8"/>
    <p:sldId id="386" r:id="rId9"/>
    <p:sldId id="370" r:id="rId10"/>
    <p:sldId id="306" r:id="rId11"/>
    <p:sldId id="402" r:id="rId12"/>
    <p:sldId id="384" r:id="rId13"/>
    <p:sldId id="385" r:id="rId14"/>
    <p:sldId id="387" r:id="rId15"/>
    <p:sldId id="379" r:id="rId16"/>
    <p:sldId id="380" r:id="rId17"/>
    <p:sldId id="381" r:id="rId18"/>
    <p:sldId id="382" r:id="rId19"/>
    <p:sldId id="383" r:id="rId20"/>
    <p:sldId id="405" r:id="rId21"/>
    <p:sldId id="406" r:id="rId22"/>
    <p:sldId id="388" r:id="rId23"/>
    <p:sldId id="407" r:id="rId24"/>
    <p:sldId id="408" r:id="rId25"/>
    <p:sldId id="389" r:id="rId26"/>
    <p:sldId id="409" r:id="rId27"/>
    <p:sldId id="410" r:id="rId28"/>
    <p:sldId id="411" r:id="rId29"/>
    <p:sldId id="390" r:id="rId30"/>
    <p:sldId id="323" r:id="rId31"/>
    <p:sldId id="392" r:id="rId32"/>
    <p:sldId id="393" r:id="rId33"/>
    <p:sldId id="413" r:id="rId34"/>
    <p:sldId id="395" r:id="rId35"/>
    <p:sldId id="396" r:id="rId36"/>
    <p:sldId id="397" r:id="rId37"/>
    <p:sldId id="398" r:id="rId38"/>
    <p:sldId id="401" r:id="rId39"/>
    <p:sldId id="400" r:id="rId40"/>
    <p:sldId id="412" r:id="rId41"/>
    <p:sldId id="391" r:id="rId42"/>
    <p:sldId id="369" r:id="rId43"/>
    <p:sldId id="378" r:id="rId44"/>
    <p:sldId id="287" r:id="rId45"/>
    <p:sldId id="377" r:id="rId46"/>
    <p:sldId id="394" r:id="rId47"/>
    <p:sldId id="371" r:id="rId48"/>
    <p:sldId id="372" r:id="rId49"/>
    <p:sldId id="373" r:id="rId50"/>
    <p:sldId id="374"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charset="0"/>
        <a:ea typeface="Osaka" charset="0"/>
        <a:cs typeface="Osaka" charset="0"/>
      </a:defRPr>
    </a:lvl1pPr>
    <a:lvl2pPr marL="457200" algn="l" rtl="0" fontAlgn="base">
      <a:spcBef>
        <a:spcPct val="0"/>
      </a:spcBef>
      <a:spcAft>
        <a:spcPct val="0"/>
      </a:spcAft>
      <a:defRPr kern="1200">
        <a:solidFill>
          <a:schemeClr val="tx1"/>
        </a:solidFill>
        <a:latin typeface="Times" charset="0"/>
        <a:ea typeface="Osaka" charset="0"/>
        <a:cs typeface="Osaka" charset="0"/>
      </a:defRPr>
    </a:lvl2pPr>
    <a:lvl3pPr marL="914400" algn="l" rtl="0" fontAlgn="base">
      <a:spcBef>
        <a:spcPct val="0"/>
      </a:spcBef>
      <a:spcAft>
        <a:spcPct val="0"/>
      </a:spcAft>
      <a:defRPr kern="1200">
        <a:solidFill>
          <a:schemeClr val="tx1"/>
        </a:solidFill>
        <a:latin typeface="Times" charset="0"/>
        <a:ea typeface="Osaka" charset="0"/>
        <a:cs typeface="Osaka" charset="0"/>
      </a:defRPr>
    </a:lvl3pPr>
    <a:lvl4pPr marL="1371600" algn="l" rtl="0" fontAlgn="base">
      <a:spcBef>
        <a:spcPct val="0"/>
      </a:spcBef>
      <a:spcAft>
        <a:spcPct val="0"/>
      </a:spcAft>
      <a:defRPr kern="1200">
        <a:solidFill>
          <a:schemeClr val="tx1"/>
        </a:solidFill>
        <a:latin typeface="Times" charset="0"/>
        <a:ea typeface="Osaka" charset="0"/>
        <a:cs typeface="Osaka" charset="0"/>
      </a:defRPr>
    </a:lvl4pPr>
    <a:lvl5pPr marL="1828800" algn="l" rtl="0" fontAlgn="base">
      <a:spcBef>
        <a:spcPct val="0"/>
      </a:spcBef>
      <a:spcAft>
        <a:spcPct val="0"/>
      </a:spcAft>
      <a:defRPr kern="1200">
        <a:solidFill>
          <a:schemeClr val="tx1"/>
        </a:solidFill>
        <a:latin typeface="Times" charset="0"/>
        <a:ea typeface="Osaka" charset="0"/>
        <a:cs typeface="Osaka" charset="0"/>
      </a:defRPr>
    </a:lvl5pPr>
    <a:lvl6pPr marL="2286000" algn="l" defTabSz="457200" rtl="0" eaLnBrk="1" latinLnBrk="0" hangingPunct="1">
      <a:defRPr kern="1200">
        <a:solidFill>
          <a:schemeClr val="tx1"/>
        </a:solidFill>
        <a:latin typeface="Times" charset="0"/>
        <a:ea typeface="Osaka" charset="0"/>
        <a:cs typeface="Osaka" charset="0"/>
      </a:defRPr>
    </a:lvl6pPr>
    <a:lvl7pPr marL="2743200" algn="l" defTabSz="457200" rtl="0" eaLnBrk="1" latinLnBrk="0" hangingPunct="1">
      <a:defRPr kern="1200">
        <a:solidFill>
          <a:schemeClr val="tx1"/>
        </a:solidFill>
        <a:latin typeface="Times" charset="0"/>
        <a:ea typeface="Osaka" charset="0"/>
        <a:cs typeface="Osaka" charset="0"/>
      </a:defRPr>
    </a:lvl7pPr>
    <a:lvl8pPr marL="3200400" algn="l" defTabSz="457200" rtl="0" eaLnBrk="1" latinLnBrk="0" hangingPunct="1">
      <a:defRPr kern="1200">
        <a:solidFill>
          <a:schemeClr val="tx1"/>
        </a:solidFill>
        <a:latin typeface="Times" charset="0"/>
        <a:ea typeface="Osaka" charset="0"/>
        <a:cs typeface="Osaka" charset="0"/>
      </a:defRPr>
    </a:lvl8pPr>
    <a:lvl9pPr marL="3657600" algn="l" defTabSz="457200" rtl="0" eaLnBrk="1" latinLnBrk="0" hangingPunct="1">
      <a:defRPr kern="1200">
        <a:solidFill>
          <a:schemeClr val="tx1"/>
        </a:solidFill>
        <a:latin typeface="Times" charset="0"/>
        <a:ea typeface="Osaka" charset="0"/>
        <a:cs typeface="Osak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889F"/>
    <a:srgbClr val="AFBFFF"/>
    <a:srgbClr val="FFFFFF"/>
    <a:srgbClr val="57BFFF"/>
    <a:srgbClr val="FBFFFC"/>
    <a:srgbClr val="FF3F3F"/>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688" y="-80"/>
      </p:cViewPr>
      <p:guideLst>
        <p:guide orient="horz" pos="2976"/>
        <p:guide pos="768"/>
        <p:guide pos="34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Osaka" charset="-128"/>
                <a:cs typeface="Osaka" charset="-128"/>
              </a:defRPr>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B09B56C7-A966-3841-ABCE-F54C68DF9788}" type="datetime1">
              <a:rPr lang="en-US"/>
              <a:pPr>
                <a:defRPr/>
              </a:pPr>
              <a:t>4/5/13</a:t>
            </a:fld>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Osaka" charset="-128"/>
                <a:cs typeface="Osaka" charset="-128"/>
              </a:defRPr>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BE5C113-6D85-D244-9AD5-4800DC39FB34}" type="slidenum">
              <a:rPr lang="en-US"/>
              <a:pPr>
                <a:defRPr/>
              </a:pPr>
              <a:t>‹#›</a:t>
            </a:fld>
            <a:endParaRPr lang="en-US"/>
          </a:p>
        </p:txBody>
      </p:sp>
    </p:spTree>
    <p:extLst>
      <p:ext uri="{BB962C8B-B14F-4D97-AF65-F5344CB8AC3E}">
        <p14:creationId xmlns:p14="http://schemas.microsoft.com/office/powerpoint/2010/main" val="1065096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p:cNvSpPr>
          <p:nvPr>
            <p:ph type="sldImg"/>
          </p:nvPr>
        </p:nvSpPr>
        <p:spPr>
          <a:solidFill>
            <a:srgbClr val="FFFFFF"/>
          </a:solidFill>
          <a:ln/>
        </p:spPr>
      </p:sp>
      <p:sp>
        <p:nvSpPr>
          <p:cNvPr id="3789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p:cNvSpPr>
          <p:nvPr>
            <p:ph type="sldImg"/>
          </p:nvPr>
        </p:nvSpPr>
        <p:spPr>
          <a:solidFill>
            <a:srgbClr val="FFFFFF"/>
          </a:solidFill>
          <a:ln/>
        </p:spPr>
      </p:sp>
      <p:sp>
        <p:nvSpPr>
          <p:cNvPr id="3993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p:cNvSpPr>
          <p:nvPr>
            <p:ph type="sldImg"/>
          </p:nvPr>
        </p:nvSpPr>
        <p:spPr>
          <a:solidFill>
            <a:srgbClr val="FFFFFF"/>
          </a:solidFill>
          <a:ln/>
        </p:spPr>
      </p:sp>
      <p:sp>
        <p:nvSpPr>
          <p:cNvPr id="4198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p:cNvSpPr>
          <p:nvPr>
            <p:ph type="sldImg"/>
          </p:nvPr>
        </p:nvSpPr>
        <p:spPr>
          <a:solidFill>
            <a:srgbClr val="FFFFFF"/>
          </a:solidFill>
          <a:ln/>
        </p:spPr>
      </p:sp>
      <p:sp>
        <p:nvSpPr>
          <p:cNvPr id="440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p:cNvSpPr>
          <p:nvPr>
            <p:ph type="sldImg"/>
          </p:nvPr>
        </p:nvSpPr>
        <p:spPr>
          <a:solidFill>
            <a:srgbClr val="FFFFFF"/>
          </a:solidFill>
          <a:ln/>
        </p:spPr>
      </p:sp>
      <p:sp>
        <p:nvSpPr>
          <p:cNvPr id="4813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Same types and tokens, but different organization</a:t>
            </a:r>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p:cNvSpPr>
          <p:nvPr>
            <p:ph type="sldImg"/>
          </p:nvPr>
        </p:nvSpPr>
        <p:spPr>
          <a:solidFill>
            <a:srgbClr val="FFFFFF"/>
          </a:solidFill>
          <a:ln/>
        </p:spPr>
      </p:sp>
      <p:sp>
        <p:nvSpPr>
          <p:cNvPr id="5017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p:cNvSpPr>
          <p:nvPr>
            <p:ph type="sldImg"/>
          </p:nvPr>
        </p:nvSpPr>
        <p:spPr>
          <a:solidFill>
            <a:srgbClr val="FFFFFF"/>
          </a:solidFill>
          <a:ln/>
        </p:spPr>
      </p:sp>
      <p:sp>
        <p:nvSpPr>
          <p:cNvPr id="522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p:cNvSpPr>
          <p:nvPr>
            <p:ph type="sldImg"/>
          </p:nvPr>
        </p:nvSpPr>
        <p:spPr>
          <a:solidFill>
            <a:srgbClr val="FFFFFF"/>
          </a:solidFill>
          <a:ln/>
        </p:spPr>
      </p:sp>
      <p:sp>
        <p:nvSpPr>
          <p:cNvPr id="5427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p:cNvSpPr>
          <p:nvPr>
            <p:ph type="sldImg"/>
          </p:nvPr>
        </p:nvSpPr>
        <p:spPr>
          <a:solidFill>
            <a:srgbClr val="FFFFFF"/>
          </a:solidFill>
          <a:ln/>
        </p:spPr>
      </p:sp>
      <p:sp>
        <p:nvSpPr>
          <p:cNvPr id="1945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p:cNvSpPr>
          <p:nvPr>
            <p:ph type="sldImg"/>
          </p:nvPr>
        </p:nvSpPr>
        <p:spPr>
          <a:solidFill>
            <a:srgbClr val="FFFFFF"/>
          </a:solidFill>
          <a:ln/>
        </p:spPr>
      </p:sp>
      <p:sp>
        <p:nvSpPr>
          <p:cNvPr id="563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p:cNvSpPr>
          <p:nvPr>
            <p:ph type="sldImg"/>
          </p:nvPr>
        </p:nvSpPr>
        <p:spPr>
          <a:solidFill>
            <a:srgbClr val="FFFFFF"/>
          </a:solidFill>
          <a:ln/>
        </p:spPr>
      </p:sp>
      <p:sp>
        <p:nvSpPr>
          <p:cNvPr id="5837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p:cNvSpPr>
          <p:nvPr>
            <p:ph type="sldImg"/>
          </p:nvPr>
        </p:nvSpPr>
        <p:spPr>
          <a:solidFill>
            <a:srgbClr val="FFFFFF"/>
          </a:solidFill>
          <a:ln/>
        </p:spPr>
      </p:sp>
      <p:sp>
        <p:nvSpPr>
          <p:cNvPr id="604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p:cNvSpPr>
          <p:nvPr>
            <p:ph type="sldImg"/>
          </p:nvPr>
        </p:nvSpPr>
        <p:spPr>
          <a:solidFill>
            <a:srgbClr val="FFFFFF"/>
          </a:solidFill>
          <a:ln/>
        </p:spPr>
      </p:sp>
      <p:sp>
        <p:nvSpPr>
          <p:cNvPr id="6246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p:cNvSpPr>
          <p:nvPr>
            <p:ph type="sldImg"/>
          </p:nvPr>
        </p:nvSpPr>
        <p:spPr>
          <a:solidFill>
            <a:srgbClr val="FFFFFF"/>
          </a:solidFill>
          <a:ln/>
        </p:spPr>
      </p:sp>
      <p:sp>
        <p:nvSpPr>
          <p:cNvPr id="6553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Cue graph…</a:t>
            </a: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fld id="{693718D4-9D9B-2B47-A576-3EFAB5D2FAD7}" type="slidenum">
              <a:rPr lang="en-US" sz="1200">
                <a:latin typeface="Arial" charset="0"/>
                <a:ea typeface="ＭＳ Ｐゴシック" charset="0"/>
                <a:cs typeface="ＭＳ Ｐゴシック" charset="0"/>
              </a:rPr>
              <a:pPr eaLnBrk="1" hangingPunct="1"/>
              <a:t>28</a:t>
            </a:fld>
            <a:endParaRPr lang="en-US" sz="120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p:cNvSpPr>
          <p:nvPr>
            <p:ph type="sldImg"/>
          </p:nvPr>
        </p:nvSpPr>
        <p:spPr>
          <a:solidFill>
            <a:srgbClr val="FFFFFF"/>
          </a:solidFill>
          <a:ln/>
        </p:spPr>
      </p:sp>
      <p:sp>
        <p:nvSpPr>
          <p:cNvPr id="7168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p:cNvSpPr>
          <p:nvPr>
            <p:ph type="sldImg"/>
          </p:nvPr>
        </p:nvSpPr>
        <p:spPr>
          <a:solidFill>
            <a:srgbClr val="FFFFFF"/>
          </a:solidFill>
          <a:ln/>
        </p:spPr>
      </p:sp>
      <p:sp>
        <p:nvSpPr>
          <p:cNvPr id="7373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p:cNvSpPr>
          <p:nvPr>
            <p:ph type="sldImg"/>
          </p:nvPr>
        </p:nvSpPr>
        <p:spPr>
          <a:solidFill>
            <a:srgbClr val="FFFFFF"/>
          </a:solidFill>
          <a:ln/>
        </p:spPr>
      </p:sp>
      <p:sp>
        <p:nvSpPr>
          <p:cNvPr id="7577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fld id="{5F273599-C44B-B444-B3BA-7E0E0159268C}" type="slidenum">
              <a:rPr lang="en-US" sz="1200">
                <a:latin typeface="Arial" charset="0"/>
                <a:ea typeface="ＭＳ Ｐゴシック" charset="0"/>
                <a:cs typeface="ＭＳ Ｐゴシック" charset="0"/>
              </a:rPr>
              <a:pPr eaLnBrk="1" hangingPunct="1"/>
              <a:t>32</a:t>
            </a:fld>
            <a:endParaRPr lang="en-US" sz="120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p:cNvSpPr>
          <p:nvPr>
            <p:ph type="sldImg"/>
          </p:nvPr>
        </p:nvSpPr>
        <p:spPr>
          <a:solidFill>
            <a:srgbClr val="FFFFFF"/>
          </a:solidFill>
          <a:ln/>
        </p:spPr>
      </p:sp>
      <p:sp>
        <p:nvSpPr>
          <p:cNvPr id="2150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Cue graph…</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Book Antiqua" charset="0"/>
                <a:ea typeface="ＭＳ Ｐゴシック" charset="0"/>
                <a:cs typeface="ＭＳ Ｐゴシック" charset="0"/>
              </a:defRPr>
            </a:lvl1pPr>
            <a:lvl2pPr marL="742950" indent="-285750">
              <a:defRPr sz="2400">
                <a:solidFill>
                  <a:schemeClr val="bg1"/>
                </a:solidFill>
                <a:latin typeface="Book Antiqua" charset="0"/>
                <a:ea typeface="ＭＳ Ｐゴシック" charset="0"/>
              </a:defRPr>
            </a:lvl2pPr>
            <a:lvl3pPr marL="1143000" indent="-228600">
              <a:defRPr sz="2400">
                <a:solidFill>
                  <a:schemeClr val="bg1"/>
                </a:solidFill>
                <a:latin typeface="Book Antiqua" charset="0"/>
                <a:ea typeface="ＭＳ Ｐゴシック" charset="0"/>
              </a:defRPr>
            </a:lvl3pPr>
            <a:lvl4pPr marL="1600200" indent="-228600">
              <a:defRPr sz="2400">
                <a:solidFill>
                  <a:schemeClr val="bg1"/>
                </a:solidFill>
                <a:latin typeface="Book Antiqua" charset="0"/>
                <a:ea typeface="ＭＳ Ｐゴシック" charset="0"/>
              </a:defRPr>
            </a:lvl4pPr>
            <a:lvl5pPr marL="2057400" indent="-228600">
              <a:defRPr sz="2400">
                <a:solidFill>
                  <a:schemeClr val="bg1"/>
                </a:solidFill>
                <a:latin typeface="Book Antiqua" charset="0"/>
                <a:ea typeface="ＭＳ Ｐゴシック" charset="0"/>
              </a:defRPr>
            </a:lvl5pPr>
            <a:lvl6pPr marL="2514600" indent="-228600" eaLnBrk="0" fontAlgn="base" hangingPunct="0">
              <a:spcBef>
                <a:spcPct val="0"/>
              </a:spcBef>
              <a:spcAft>
                <a:spcPct val="0"/>
              </a:spcAft>
              <a:defRPr sz="2400">
                <a:solidFill>
                  <a:schemeClr val="bg1"/>
                </a:solidFill>
                <a:latin typeface="Book Antiqua" charset="0"/>
                <a:ea typeface="ＭＳ Ｐゴシック" charset="0"/>
              </a:defRPr>
            </a:lvl6pPr>
            <a:lvl7pPr marL="2971800" indent="-228600" eaLnBrk="0" fontAlgn="base" hangingPunct="0">
              <a:spcBef>
                <a:spcPct val="0"/>
              </a:spcBef>
              <a:spcAft>
                <a:spcPct val="0"/>
              </a:spcAft>
              <a:defRPr sz="2400">
                <a:solidFill>
                  <a:schemeClr val="bg1"/>
                </a:solidFill>
                <a:latin typeface="Book Antiqua" charset="0"/>
                <a:ea typeface="ＭＳ Ｐゴシック" charset="0"/>
              </a:defRPr>
            </a:lvl7pPr>
            <a:lvl8pPr marL="3429000" indent="-228600" eaLnBrk="0" fontAlgn="base" hangingPunct="0">
              <a:spcBef>
                <a:spcPct val="0"/>
              </a:spcBef>
              <a:spcAft>
                <a:spcPct val="0"/>
              </a:spcAft>
              <a:defRPr sz="2400">
                <a:solidFill>
                  <a:schemeClr val="bg1"/>
                </a:solidFill>
                <a:latin typeface="Book Antiqua" charset="0"/>
                <a:ea typeface="ＭＳ Ｐゴシック" charset="0"/>
              </a:defRPr>
            </a:lvl8pPr>
            <a:lvl9pPr marL="3886200" indent="-228600" eaLnBrk="0" fontAlgn="base" hangingPunct="0">
              <a:spcBef>
                <a:spcPct val="0"/>
              </a:spcBef>
              <a:spcAft>
                <a:spcPct val="0"/>
              </a:spcAft>
              <a:defRPr sz="2400">
                <a:solidFill>
                  <a:schemeClr val="bg1"/>
                </a:solidFill>
                <a:latin typeface="Book Antiqua" charset="0"/>
                <a:ea typeface="ＭＳ Ｐゴシック" charset="0"/>
              </a:defRPr>
            </a:lvl9pPr>
          </a:lstStyle>
          <a:p>
            <a:fld id="{9B9DAD6B-698D-0148-B5CA-D6E88F1BD977}" type="slidenum">
              <a:rPr lang="en-US" sz="1200">
                <a:solidFill>
                  <a:schemeClr val="tx1"/>
                </a:solidFill>
                <a:latin typeface="Arial" charset="0"/>
              </a:rPr>
              <a:pPr/>
              <a:t>33</a:t>
            </a:fld>
            <a:endParaRPr lang="en-US" sz="1200">
              <a:solidFill>
                <a:schemeClr val="tx1"/>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fld id="{615E8767-11BC-C945-AA6D-9ECE4CC48C97}" type="slidenum">
              <a:rPr lang="en-US" sz="1200">
                <a:latin typeface="Arial" charset="0"/>
                <a:ea typeface="ＭＳ Ｐゴシック" charset="0"/>
                <a:cs typeface="ＭＳ Ｐゴシック" charset="0"/>
              </a:rPr>
              <a:pPr eaLnBrk="1" hangingPunct="1"/>
              <a:t>34</a:t>
            </a:fld>
            <a:endParaRPr lang="en-US" sz="1200">
              <a:latin typeface="Arial" charset="0"/>
              <a:ea typeface="ＭＳ Ｐゴシック" charset="0"/>
              <a:cs typeface="ＭＳ Ｐゴシック"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Audition (Script) *two people with planned responses*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fld id="{FC2E8BD8-397B-3A4E-AB4B-58306653A2A3}" type="slidenum">
              <a:rPr lang="en-US" sz="1200">
                <a:latin typeface="Arial" charset="0"/>
                <a:ea typeface="ＭＳ Ｐゴシック" charset="0"/>
                <a:cs typeface="ＭＳ Ｐゴシック" charset="0"/>
              </a:rPr>
              <a:pPr eaLnBrk="1" hangingPunct="1"/>
              <a:t>35</a:t>
            </a:fld>
            <a:endParaRPr lang="en-US" sz="1200">
              <a:latin typeface="Arial" charset="0"/>
              <a:ea typeface="ＭＳ Ｐゴシック" charset="0"/>
              <a:cs typeface="ＭＳ Ｐゴシック"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Audition (Script) *two people with planned responses*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Cue graph…</a:t>
            </a: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fld id="{1D362A26-4540-444A-BF69-FECFB9E4BCAE}" type="slidenum">
              <a:rPr lang="en-US" sz="1200">
                <a:latin typeface="Arial" charset="0"/>
                <a:ea typeface="ＭＳ Ｐゴシック" charset="0"/>
                <a:cs typeface="ＭＳ Ｐゴシック" charset="0"/>
              </a:rPr>
              <a:pPr eaLnBrk="1" hangingPunct="1"/>
              <a:t>36</a:t>
            </a:fld>
            <a:endParaRPr lang="en-US" sz="120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p:cNvSpPr>
          <p:nvPr>
            <p:ph type="sldImg"/>
          </p:nvPr>
        </p:nvSpPr>
        <p:spPr>
          <a:solidFill>
            <a:srgbClr val="FFFFFF"/>
          </a:solidFill>
          <a:ln/>
        </p:spPr>
      </p:sp>
      <p:sp>
        <p:nvSpPr>
          <p:cNvPr id="9011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p:cNvSpPr>
          <p:nvPr>
            <p:ph type="sldImg"/>
          </p:nvPr>
        </p:nvSpPr>
        <p:spPr>
          <a:solidFill>
            <a:srgbClr val="FFFFFF"/>
          </a:solidFill>
          <a:ln/>
        </p:spPr>
      </p:sp>
      <p:sp>
        <p:nvSpPr>
          <p:cNvPr id="9216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p:cNvSpPr>
          <p:nvPr>
            <p:ph type="sldImg"/>
          </p:nvPr>
        </p:nvSpPr>
        <p:spPr>
          <a:solidFill>
            <a:srgbClr val="FFFFFF"/>
          </a:solidFill>
          <a:ln/>
        </p:spPr>
      </p:sp>
      <p:sp>
        <p:nvSpPr>
          <p:cNvPr id="9421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p:cNvSpPr>
          <p:nvPr>
            <p:ph type="sldImg"/>
          </p:nvPr>
        </p:nvSpPr>
        <p:spPr>
          <a:solidFill>
            <a:srgbClr val="FFFFFF"/>
          </a:solidFill>
          <a:ln/>
        </p:spPr>
      </p:sp>
      <p:sp>
        <p:nvSpPr>
          <p:cNvPr id="9625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p:cNvSpPr>
          <p:nvPr>
            <p:ph type="sldImg"/>
          </p:nvPr>
        </p:nvSpPr>
        <p:spPr>
          <a:solidFill>
            <a:srgbClr val="FFFFFF"/>
          </a:solidFill>
          <a:ln/>
        </p:spPr>
      </p:sp>
      <p:sp>
        <p:nvSpPr>
          <p:cNvPr id="10035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p:cNvSpPr>
          <p:nvPr>
            <p:ph type="sldImg"/>
          </p:nvPr>
        </p:nvSpPr>
        <p:spPr>
          <a:solidFill>
            <a:srgbClr val="FFFFFF"/>
          </a:solidFill>
          <a:ln/>
        </p:spPr>
      </p:sp>
      <p:sp>
        <p:nvSpPr>
          <p:cNvPr id="2355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Demographics on speakers</a:t>
            </a: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fld id="{B17F4E0A-3588-C149-AF65-6DC1267AC3B1}" type="slidenum">
              <a:rPr lang="en-US" sz="1200">
                <a:latin typeface="Arial" charset="0"/>
              </a:rPr>
              <a:pPr eaLnBrk="1" hangingPunct="1"/>
              <a:t>47</a:t>
            </a:fld>
            <a:endParaRPr lang="en-US" sz="120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Demographics on speakers</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fld id="{2615D1B1-69B3-5141-9B44-08FAFD93B20B}" type="slidenum">
              <a:rPr lang="en-US" sz="1200">
                <a:latin typeface="Arial" charset="0"/>
              </a:rPr>
              <a:pPr eaLnBrk="1" hangingPunct="1"/>
              <a:t>48</a:t>
            </a:fld>
            <a:endParaRPr lang="en-US" sz="120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p:cNvSpPr>
          <p:nvPr>
            <p:ph type="sldImg"/>
          </p:nvPr>
        </p:nvSpPr>
        <p:spPr>
          <a:solidFill>
            <a:srgbClr val="FFFFFF"/>
          </a:solidFill>
          <a:ln/>
        </p:spPr>
      </p:sp>
      <p:sp>
        <p:nvSpPr>
          <p:cNvPr id="2560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a:solidFill>
            <a:srgbClr val="FFFFFF"/>
          </a:solidFill>
          <a:ln/>
        </p:spPr>
      </p:sp>
      <p:sp>
        <p:nvSpPr>
          <p:cNvPr id="2765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p:cNvSpPr>
          <p:nvPr>
            <p:ph type="sldImg"/>
          </p:nvPr>
        </p:nvSpPr>
        <p:spPr>
          <a:solidFill>
            <a:srgbClr val="FFFFFF"/>
          </a:solidFill>
          <a:ln/>
        </p:spPr>
      </p:sp>
      <p:sp>
        <p:nvSpPr>
          <p:cNvPr id="3379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08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6083"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fld id="{00A0E2E6-6D48-CC45-8E05-F213D22E7523}" type="datetime1">
              <a:rPr lang="en-US"/>
              <a:pPr>
                <a:defRPr/>
              </a:pPr>
              <a:t>4/5/13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5C346AA-3142-8146-B209-E11C9B388509}" type="slidenum">
              <a:rPr lang="en-US"/>
              <a:pPr>
                <a:defRPr/>
              </a:pPr>
              <a:t>‹#›</a:t>
            </a:fld>
            <a:endParaRPr lang="en-US"/>
          </a:p>
        </p:txBody>
      </p:sp>
    </p:spTree>
    <p:extLst>
      <p:ext uri="{BB962C8B-B14F-4D97-AF65-F5344CB8AC3E}">
        <p14:creationId xmlns:p14="http://schemas.microsoft.com/office/powerpoint/2010/main" val="428560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22F46715-EDC9-754D-A5A3-393D9AE8206A}" type="datetime1">
              <a:rPr lang="en-US"/>
              <a:pPr>
                <a:defRPr/>
              </a:pPr>
              <a:t>4/5/13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57B5008-FEFD-AE4F-9684-582B1227DB98}" type="slidenum">
              <a:rPr lang="en-US"/>
              <a:pPr>
                <a:defRPr/>
              </a:pPr>
              <a:t>‹#›</a:t>
            </a:fld>
            <a:endParaRPr lang="en-US"/>
          </a:p>
        </p:txBody>
      </p:sp>
    </p:spTree>
    <p:extLst>
      <p:ext uri="{BB962C8B-B14F-4D97-AF65-F5344CB8AC3E}">
        <p14:creationId xmlns:p14="http://schemas.microsoft.com/office/powerpoint/2010/main" val="178060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258935D3-E031-894B-8961-DCD8DDD71C64}" type="datetime1">
              <a:rPr lang="en-US"/>
              <a:pPr>
                <a:defRPr/>
              </a:pPr>
              <a:t>4/5/13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7F6E4C0-ACF4-A347-8527-31DFC29EB556}" type="slidenum">
              <a:rPr lang="en-US"/>
              <a:pPr>
                <a:defRPr/>
              </a:pPr>
              <a:t>‹#›</a:t>
            </a:fld>
            <a:endParaRPr lang="en-US"/>
          </a:p>
        </p:txBody>
      </p:sp>
    </p:spTree>
    <p:extLst>
      <p:ext uri="{BB962C8B-B14F-4D97-AF65-F5344CB8AC3E}">
        <p14:creationId xmlns:p14="http://schemas.microsoft.com/office/powerpoint/2010/main" val="158342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1028"/>
          <p:cNvSpPr>
            <a:spLocks noGrp="1" noChangeArrowheads="1"/>
          </p:cNvSpPr>
          <p:nvPr>
            <p:ph type="dt" sz="half" idx="10"/>
          </p:nvPr>
        </p:nvSpPr>
        <p:spPr>
          <a:ln/>
        </p:spPr>
        <p:txBody>
          <a:bodyPr/>
          <a:lstStyle>
            <a:lvl1pPr>
              <a:defRPr/>
            </a:lvl1pPr>
          </a:lstStyle>
          <a:p>
            <a:pPr>
              <a:defRPr/>
            </a:pPr>
            <a:fld id="{E21CE247-7624-5B44-9C15-18BE90818001}" type="datetime1">
              <a:rPr lang="en-US"/>
              <a:pPr>
                <a:defRPr/>
              </a:pPr>
              <a:t>4/5/13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02F6DB7-F53E-3B41-95FA-16A0E6A1C48A}" type="slidenum">
              <a:rPr lang="en-US"/>
              <a:pPr>
                <a:defRPr/>
              </a:pPr>
              <a:t>‹#›</a:t>
            </a:fld>
            <a:endParaRPr lang="en-US"/>
          </a:p>
        </p:txBody>
      </p:sp>
    </p:spTree>
    <p:extLst>
      <p:ext uri="{BB962C8B-B14F-4D97-AF65-F5344CB8AC3E}">
        <p14:creationId xmlns:p14="http://schemas.microsoft.com/office/powerpoint/2010/main" val="259179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06EDD9FA-1DF0-E24E-BCAA-17E2FA2EE1E0}" type="datetime1">
              <a:rPr lang="en-US"/>
              <a:pPr>
                <a:defRPr/>
              </a:pPr>
              <a:t>4/5/13</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Sidaras</a:t>
            </a:r>
          </a:p>
        </p:txBody>
      </p:sp>
      <p:sp>
        <p:nvSpPr>
          <p:cNvPr id="7" name="Rectangle 6"/>
          <p:cNvSpPr>
            <a:spLocks noGrp="1" noChangeArrowheads="1"/>
          </p:cNvSpPr>
          <p:nvPr>
            <p:ph type="sldNum" sz="quarter" idx="12"/>
          </p:nvPr>
        </p:nvSpPr>
        <p:spPr/>
        <p:txBody>
          <a:bodyPr/>
          <a:lstStyle>
            <a:lvl1pPr>
              <a:defRPr/>
            </a:lvl1pPr>
          </a:lstStyle>
          <a:p>
            <a:pPr>
              <a:defRPr/>
            </a:pPr>
            <a:fld id="{27CA8FA1-8B9A-4440-88A9-005DEFC34C3D}" type="slidenum">
              <a:rPr lang="en-US"/>
              <a:pPr>
                <a:defRPr/>
              </a:pPr>
              <a:t>‹#›</a:t>
            </a:fld>
            <a:endParaRPr lang="en-US"/>
          </a:p>
        </p:txBody>
      </p:sp>
    </p:spTree>
    <p:extLst>
      <p:ext uri="{BB962C8B-B14F-4D97-AF65-F5344CB8AC3E}">
        <p14:creationId xmlns:p14="http://schemas.microsoft.com/office/powerpoint/2010/main" val="5420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F23E87A5-487D-1349-8626-7D59F0F53DDA}" type="datetime1">
              <a:rPr lang="en-US"/>
              <a:pPr>
                <a:defRPr/>
              </a:pPr>
              <a:t>4/5/13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64EF754-5BDE-AF4F-9384-799A5674396A}" type="slidenum">
              <a:rPr lang="en-US"/>
              <a:pPr>
                <a:defRPr/>
              </a:pPr>
              <a:t>‹#›</a:t>
            </a:fld>
            <a:endParaRPr lang="en-US"/>
          </a:p>
        </p:txBody>
      </p:sp>
    </p:spTree>
    <p:extLst>
      <p:ext uri="{BB962C8B-B14F-4D97-AF65-F5344CB8AC3E}">
        <p14:creationId xmlns:p14="http://schemas.microsoft.com/office/powerpoint/2010/main" val="6125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fld id="{5D9D648F-D125-444A-AF42-1C23632FEBE1}" type="datetime1">
              <a:rPr lang="en-US"/>
              <a:pPr>
                <a:defRPr/>
              </a:pPr>
              <a:t>4/5/13</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7780FE9-207A-A64A-ABF9-3BF4A4E40CC9}" type="slidenum">
              <a:rPr lang="en-US"/>
              <a:pPr>
                <a:defRPr/>
              </a:pPr>
              <a:t>‹#›</a:t>
            </a:fld>
            <a:endParaRPr lang="en-US"/>
          </a:p>
        </p:txBody>
      </p:sp>
    </p:spTree>
    <p:extLst>
      <p:ext uri="{BB962C8B-B14F-4D97-AF65-F5344CB8AC3E}">
        <p14:creationId xmlns:p14="http://schemas.microsoft.com/office/powerpoint/2010/main" val="230321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fld id="{CFC1C8D6-1FFE-464D-AC40-9A94187FEA12}" type="datetime1">
              <a:rPr lang="en-US"/>
              <a:pPr>
                <a:defRPr/>
              </a:pPr>
              <a:t>4/5/13</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47EB1B0-2B71-AD49-9EEC-15C2141260CA}" type="slidenum">
              <a:rPr lang="en-US"/>
              <a:pPr>
                <a:defRPr/>
              </a:pPr>
              <a:t>‹#›</a:t>
            </a:fld>
            <a:endParaRPr lang="en-US"/>
          </a:p>
        </p:txBody>
      </p:sp>
    </p:spTree>
    <p:extLst>
      <p:ext uri="{BB962C8B-B14F-4D97-AF65-F5344CB8AC3E}">
        <p14:creationId xmlns:p14="http://schemas.microsoft.com/office/powerpoint/2010/main" val="273816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fld id="{023CA07E-65FC-9444-B9D4-B8234AABC5B4}" type="datetime1">
              <a:rPr lang="en-US"/>
              <a:pPr>
                <a:defRPr/>
              </a:pPr>
              <a:t>4/5/13</a:t>
            </a:fld>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A40B1B6D-E706-FF4A-A468-824636B96B41}" type="slidenum">
              <a:rPr lang="en-US"/>
              <a:pPr>
                <a:defRPr/>
              </a:pPr>
              <a:t>‹#›</a:t>
            </a:fld>
            <a:endParaRPr lang="en-US"/>
          </a:p>
        </p:txBody>
      </p:sp>
    </p:spTree>
    <p:extLst>
      <p:ext uri="{BB962C8B-B14F-4D97-AF65-F5344CB8AC3E}">
        <p14:creationId xmlns:p14="http://schemas.microsoft.com/office/powerpoint/2010/main" val="147320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fld id="{929FA3B2-FA95-F54C-9A59-4545D41B72EA}" type="datetime1">
              <a:rPr lang="en-US"/>
              <a:pPr>
                <a:defRPr/>
              </a:pPr>
              <a:t>4/5/13</a:t>
            </a:fld>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4DC12E0-7798-9C4D-8EF1-F21856D2A8F5}" type="slidenum">
              <a:rPr lang="en-US"/>
              <a:pPr>
                <a:defRPr/>
              </a:pPr>
              <a:t>‹#›</a:t>
            </a:fld>
            <a:endParaRPr lang="en-US"/>
          </a:p>
        </p:txBody>
      </p:sp>
    </p:spTree>
    <p:extLst>
      <p:ext uri="{BB962C8B-B14F-4D97-AF65-F5344CB8AC3E}">
        <p14:creationId xmlns:p14="http://schemas.microsoft.com/office/powerpoint/2010/main" val="208126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AFA1ED7B-800B-3A4F-BC78-707C1A8A9559}" type="datetime1">
              <a:rPr lang="en-US"/>
              <a:pPr>
                <a:defRPr/>
              </a:pPr>
              <a:t>4/5/13</a:t>
            </a:fld>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4E9AA0BE-AFD7-064A-BA26-43043FC6E04D}" type="slidenum">
              <a:rPr lang="en-US"/>
              <a:pPr>
                <a:defRPr/>
              </a:pPr>
              <a:t>‹#›</a:t>
            </a:fld>
            <a:endParaRPr lang="en-US"/>
          </a:p>
        </p:txBody>
      </p:sp>
    </p:spTree>
    <p:extLst>
      <p:ext uri="{BB962C8B-B14F-4D97-AF65-F5344CB8AC3E}">
        <p14:creationId xmlns:p14="http://schemas.microsoft.com/office/powerpoint/2010/main" val="393322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8CD5683E-1504-F44F-AAEA-721AAB458594}" type="datetime1">
              <a:rPr lang="en-US"/>
              <a:pPr>
                <a:defRPr/>
              </a:pPr>
              <a:t>4/5/13</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C2BFC1A-4839-DE44-89E1-46704447CECA}" type="slidenum">
              <a:rPr lang="en-US"/>
              <a:pPr>
                <a:defRPr/>
              </a:pPr>
              <a:t>‹#›</a:t>
            </a:fld>
            <a:endParaRPr lang="en-US"/>
          </a:p>
        </p:txBody>
      </p:sp>
    </p:spTree>
    <p:extLst>
      <p:ext uri="{BB962C8B-B14F-4D97-AF65-F5344CB8AC3E}">
        <p14:creationId xmlns:p14="http://schemas.microsoft.com/office/powerpoint/2010/main" val="189572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7AE1BD08-DAF7-AD4C-8942-615582E64730}" type="datetime1">
              <a:rPr lang="en-US"/>
              <a:pPr>
                <a:defRPr/>
              </a:pPr>
              <a:t>4/5/13</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77E62E1-58BA-C946-888F-F4A2A775586E}" type="slidenum">
              <a:rPr lang="en-US"/>
              <a:pPr>
                <a:defRPr/>
              </a:pPr>
              <a:t>‹#›</a:t>
            </a:fld>
            <a:endParaRPr lang="en-US"/>
          </a:p>
        </p:txBody>
      </p:sp>
    </p:spTree>
    <p:extLst>
      <p:ext uri="{BB962C8B-B14F-4D97-AF65-F5344CB8AC3E}">
        <p14:creationId xmlns:p14="http://schemas.microsoft.com/office/powerpoint/2010/main" val="35048391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2445"/>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fld id="{E96F18E2-1E46-CF44-BC7F-9DF8A1910B87}" type="datetime1">
              <a:rPr lang="en-US"/>
              <a:pPr>
                <a:defRPr/>
              </a:pPr>
              <a:t>4/5/13</a:t>
            </a:fld>
            <a:endParaRPr lang="en-US"/>
          </a:p>
        </p:txBody>
      </p:sp>
      <p:sp>
        <p:nvSpPr>
          <p:cNvPr id="4506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4506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FB4BFE51-EA3C-FB43-84BF-E61C06C566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ctr" rtl="0" eaLnBrk="0" fontAlgn="base" hangingPunct="0">
        <a:spcBef>
          <a:spcPct val="0"/>
        </a:spcBef>
        <a:spcAft>
          <a:spcPct val="0"/>
        </a:spcAft>
        <a:defRPr sz="4400">
          <a:solidFill>
            <a:schemeClr val="tx2"/>
          </a:solidFill>
          <a:latin typeface="+mj-lt"/>
          <a:ea typeface="+mj-ea"/>
          <a:cs typeface="Osaka" charset="-128"/>
        </a:defRPr>
      </a:lvl1pPr>
      <a:lvl2pPr algn="ctr" rtl="0" eaLnBrk="0" fontAlgn="base" hangingPunct="0">
        <a:spcBef>
          <a:spcPct val="0"/>
        </a:spcBef>
        <a:spcAft>
          <a:spcPct val="0"/>
        </a:spcAft>
        <a:defRPr sz="4400">
          <a:solidFill>
            <a:schemeClr val="tx2"/>
          </a:solidFill>
          <a:latin typeface="Arial" charset="0"/>
          <a:ea typeface="Osaka" pitchFamily="16" charset="-128"/>
          <a:cs typeface="Osaka" charset="-128"/>
        </a:defRPr>
      </a:lvl2pPr>
      <a:lvl3pPr algn="ctr" rtl="0" eaLnBrk="0" fontAlgn="base" hangingPunct="0">
        <a:spcBef>
          <a:spcPct val="0"/>
        </a:spcBef>
        <a:spcAft>
          <a:spcPct val="0"/>
        </a:spcAft>
        <a:defRPr sz="4400">
          <a:solidFill>
            <a:schemeClr val="tx2"/>
          </a:solidFill>
          <a:latin typeface="Arial" charset="0"/>
          <a:ea typeface="Osaka" pitchFamily="16" charset="-128"/>
          <a:cs typeface="Osaka" charset="-128"/>
        </a:defRPr>
      </a:lvl3pPr>
      <a:lvl4pPr algn="ctr" rtl="0" eaLnBrk="0" fontAlgn="base" hangingPunct="0">
        <a:spcBef>
          <a:spcPct val="0"/>
        </a:spcBef>
        <a:spcAft>
          <a:spcPct val="0"/>
        </a:spcAft>
        <a:defRPr sz="4400">
          <a:solidFill>
            <a:schemeClr val="tx2"/>
          </a:solidFill>
          <a:latin typeface="Arial" charset="0"/>
          <a:ea typeface="Osaka" pitchFamily="16" charset="-128"/>
          <a:cs typeface="Osaka" charset="-128"/>
        </a:defRPr>
      </a:lvl4pPr>
      <a:lvl5pPr algn="ctr" rtl="0" eaLnBrk="0" fontAlgn="base" hangingPunct="0">
        <a:spcBef>
          <a:spcPct val="0"/>
        </a:spcBef>
        <a:spcAft>
          <a:spcPct val="0"/>
        </a:spcAft>
        <a:defRPr sz="4400">
          <a:solidFill>
            <a:schemeClr val="tx2"/>
          </a:solidFill>
          <a:latin typeface="Arial" charset="0"/>
          <a:ea typeface="Osaka" pitchFamily="16" charset="-128"/>
          <a:cs typeface="Osaka" charset="-128"/>
        </a:defRPr>
      </a:lvl5pPr>
      <a:lvl6pPr marL="457200" algn="ctr" rtl="0" fontAlgn="base">
        <a:spcBef>
          <a:spcPct val="0"/>
        </a:spcBef>
        <a:spcAft>
          <a:spcPct val="0"/>
        </a:spcAft>
        <a:defRPr sz="4400">
          <a:solidFill>
            <a:schemeClr val="tx2"/>
          </a:solidFill>
          <a:latin typeface="Arial" charset="0"/>
          <a:ea typeface="Osaka" pitchFamily="16" charset="-128"/>
        </a:defRPr>
      </a:lvl6pPr>
      <a:lvl7pPr marL="914400" algn="ctr" rtl="0" fontAlgn="base">
        <a:spcBef>
          <a:spcPct val="0"/>
        </a:spcBef>
        <a:spcAft>
          <a:spcPct val="0"/>
        </a:spcAft>
        <a:defRPr sz="4400">
          <a:solidFill>
            <a:schemeClr val="tx2"/>
          </a:solidFill>
          <a:latin typeface="Arial" charset="0"/>
          <a:ea typeface="Osaka" pitchFamily="16" charset="-128"/>
        </a:defRPr>
      </a:lvl7pPr>
      <a:lvl8pPr marL="1371600" algn="ctr" rtl="0" fontAlgn="base">
        <a:spcBef>
          <a:spcPct val="0"/>
        </a:spcBef>
        <a:spcAft>
          <a:spcPct val="0"/>
        </a:spcAft>
        <a:defRPr sz="4400">
          <a:solidFill>
            <a:schemeClr val="tx2"/>
          </a:solidFill>
          <a:latin typeface="Arial" charset="0"/>
          <a:ea typeface="Osaka" pitchFamily="16" charset="-128"/>
        </a:defRPr>
      </a:lvl8pPr>
      <a:lvl9pPr marL="1828800" algn="ctr" rtl="0" fontAlgn="base">
        <a:spcBef>
          <a:spcPct val="0"/>
        </a:spcBef>
        <a:spcAft>
          <a:spcPct val="0"/>
        </a:spcAft>
        <a:defRPr sz="4400">
          <a:solidFill>
            <a:schemeClr val="tx2"/>
          </a:solidFill>
          <a:latin typeface="Arial" charset="0"/>
          <a:ea typeface="Osaka"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Osaka"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emf"/><Relationship Id="rId3" Type="http://schemas.openxmlformats.org/officeDocument/2006/relationships/image" Target="../media/image1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p:cNvSpPr>
          <p:nvPr/>
        </p:nvSpPr>
        <p:spPr bwMode="auto">
          <a:xfrm>
            <a:off x="868363" y="2819400"/>
            <a:ext cx="74072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p>
            <a:pPr marL="26988" algn="ctr">
              <a:spcBef>
                <a:spcPct val="20000"/>
              </a:spcBef>
            </a:pPr>
            <a:r>
              <a:rPr lang="en-US" sz="2400" b="1">
                <a:solidFill>
                  <a:srgbClr val="FBFFFC"/>
                </a:solidFill>
              </a:rPr>
              <a:t>Lynne C. Nygaard</a:t>
            </a:r>
            <a:endParaRPr lang="en-US" sz="2600" b="1">
              <a:solidFill>
                <a:srgbClr val="FBFFFC"/>
              </a:solidFill>
            </a:endParaRPr>
          </a:p>
          <a:p>
            <a:pPr marL="26988" algn="ctr">
              <a:lnSpc>
                <a:spcPct val="50000"/>
              </a:lnSpc>
            </a:pPr>
            <a:endParaRPr lang="en-US" sz="2600">
              <a:solidFill>
                <a:srgbClr val="FBFFFC"/>
              </a:solidFill>
            </a:endParaRPr>
          </a:p>
          <a:p>
            <a:pPr marL="26988" algn="ctr">
              <a:lnSpc>
                <a:spcPct val="50000"/>
              </a:lnSpc>
              <a:spcBef>
                <a:spcPct val="20000"/>
              </a:spcBef>
            </a:pPr>
            <a:endParaRPr lang="en-US" sz="2600" i="1">
              <a:solidFill>
                <a:srgbClr val="FBFFFC"/>
              </a:solidFill>
            </a:endParaRPr>
          </a:p>
          <a:p>
            <a:pPr marL="26988" algn="ctr">
              <a:spcBef>
                <a:spcPct val="20000"/>
              </a:spcBef>
            </a:pPr>
            <a:r>
              <a:rPr lang="en-US" sz="2400" i="1">
                <a:solidFill>
                  <a:srgbClr val="FBFFFC"/>
                </a:solidFill>
              </a:rPr>
              <a:t>Department of Psychology</a:t>
            </a:r>
          </a:p>
          <a:p>
            <a:pPr marL="26988" algn="ctr">
              <a:spcBef>
                <a:spcPct val="20000"/>
              </a:spcBef>
            </a:pPr>
            <a:r>
              <a:rPr lang="en-US" sz="2400" i="1">
                <a:solidFill>
                  <a:srgbClr val="FBFFFC"/>
                </a:solidFill>
              </a:rPr>
              <a:t>Emory University</a:t>
            </a:r>
          </a:p>
          <a:p>
            <a:pPr marL="26988" algn="ctr">
              <a:lnSpc>
                <a:spcPct val="50000"/>
              </a:lnSpc>
              <a:spcBef>
                <a:spcPct val="20000"/>
              </a:spcBef>
            </a:pPr>
            <a:endParaRPr lang="en-US" sz="2600">
              <a:solidFill>
                <a:srgbClr val="FBFFFC"/>
              </a:solidFill>
            </a:endParaRPr>
          </a:p>
          <a:p>
            <a:pPr marL="26988" algn="ctr">
              <a:lnSpc>
                <a:spcPct val="50000"/>
              </a:lnSpc>
              <a:spcBef>
                <a:spcPct val="20000"/>
              </a:spcBef>
            </a:pPr>
            <a:endParaRPr lang="en-US" sz="2600">
              <a:solidFill>
                <a:srgbClr val="FBFFFC"/>
              </a:solidFill>
            </a:endParaRPr>
          </a:p>
          <a:p>
            <a:pPr marL="26988" algn="ctr">
              <a:spcBef>
                <a:spcPct val="20000"/>
              </a:spcBef>
            </a:pPr>
            <a:endParaRPr lang="en-US" sz="2600" i="1">
              <a:solidFill>
                <a:srgbClr val="FBFFFC"/>
              </a:solidFill>
            </a:endParaRPr>
          </a:p>
          <a:p>
            <a:pPr marL="26988" algn="ctr">
              <a:lnSpc>
                <a:spcPct val="50000"/>
              </a:lnSpc>
              <a:spcBef>
                <a:spcPct val="20000"/>
              </a:spcBef>
            </a:pPr>
            <a:endParaRPr lang="en-US" sz="2600" i="1">
              <a:solidFill>
                <a:srgbClr val="FBFFFC"/>
              </a:solidFill>
            </a:endParaRPr>
          </a:p>
        </p:txBody>
      </p:sp>
      <p:sp>
        <p:nvSpPr>
          <p:cNvPr id="16386" name="Title 1"/>
          <p:cNvSpPr>
            <a:spLocks/>
          </p:cNvSpPr>
          <p:nvPr/>
        </p:nvSpPr>
        <p:spPr bwMode="auto">
          <a:xfrm>
            <a:off x="0" y="533400"/>
            <a:ext cx="8885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2800">
                <a:solidFill>
                  <a:schemeClr val="accent1"/>
                </a:solidFill>
              </a:rPr>
              <a:t>The Voice of Experience:</a:t>
            </a:r>
          </a:p>
          <a:p>
            <a:pPr algn="ctr"/>
            <a:r>
              <a:rPr lang="en-US" sz="2800">
                <a:solidFill>
                  <a:schemeClr val="accent1"/>
                </a:solidFill>
              </a:rPr>
              <a:t>The Impact of Individual and Group Attributes </a:t>
            </a:r>
          </a:p>
          <a:p>
            <a:pPr algn="ctr"/>
            <a:r>
              <a:rPr lang="en-US" sz="2800">
                <a:solidFill>
                  <a:schemeClr val="accent1"/>
                </a:solidFill>
              </a:rPr>
              <a:t>on Talker-Specific Adaptation in Speech </a:t>
            </a:r>
            <a:endParaRPr lang="en-US" sz="4400">
              <a:solidFill>
                <a:schemeClr val="accent1"/>
              </a:solidFill>
              <a:latin typeface="Arial" charset="0"/>
            </a:endParaRPr>
          </a:p>
        </p:txBody>
      </p:sp>
      <p:sp>
        <p:nvSpPr>
          <p:cNvPr id="16387" name="Text Box 6"/>
          <p:cNvSpPr txBox="1">
            <a:spLocks noChangeArrowheads="1"/>
          </p:cNvSpPr>
          <p:nvPr/>
        </p:nvSpPr>
        <p:spPr bwMode="auto">
          <a:xfrm>
            <a:off x="1484313" y="5638800"/>
            <a:ext cx="6178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algn="ctr" eaLnBrk="1" hangingPunct="1"/>
            <a:r>
              <a:rPr lang="en-US" sz="1800">
                <a:solidFill>
                  <a:srgbClr val="FBFFFC"/>
                </a:solidFill>
              </a:rPr>
              <a:t>Workshop on Current Issues and Methods in Speaker Adaptation </a:t>
            </a:r>
          </a:p>
          <a:p>
            <a:pPr algn="ctr" eaLnBrk="1" hangingPunct="1"/>
            <a:r>
              <a:rPr lang="en-US" sz="1800">
                <a:solidFill>
                  <a:srgbClr val="FBFFFC"/>
                </a:solidFill>
              </a:rPr>
              <a:t>The Ohio State University</a:t>
            </a:r>
          </a:p>
          <a:p>
            <a:pPr algn="ctr" eaLnBrk="1" hangingPunct="1"/>
            <a:r>
              <a:rPr lang="en-US" sz="1800">
                <a:solidFill>
                  <a:srgbClr val="FBFFFC"/>
                </a:solidFill>
              </a:rPr>
              <a:t>April 6, 2013</a:t>
            </a:r>
            <a:endParaRPr lang="en-US" sz="140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457200"/>
            <a:ext cx="7696200" cy="914400"/>
          </a:xfrm>
        </p:spPr>
        <p:txBody>
          <a:bodyPr/>
          <a:lstStyle/>
          <a:p>
            <a:r>
              <a:rPr lang="en-US" sz="2800" dirty="0">
                <a:solidFill>
                  <a:schemeClr val="accent1"/>
                </a:solidFill>
                <a:latin typeface="Times" charset="0"/>
                <a:ea typeface="Osaka" charset="0"/>
                <a:cs typeface="Osaka" charset="0"/>
              </a:rPr>
              <a:t>Accent Training Study</a:t>
            </a:r>
            <a:endParaRPr lang="en-US" sz="2800" dirty="0">
              <a:solidFill>
                <a:srgbClr val="FFFFFF"/>
              </a:solidFill>
              <a:latin typeface="Times" charset="0"/>
              <a:ea typeface="Osaka" charset="0"/>
              <a:cs typeface="Osaka" charset="0"/>
            </a:endParaRPr>
          </a:p>
        </p:txBody>
      </p:sp>
      <p:sp>
        <p:nvSpPr>
          <p:cNvPr id="34818" name="Rectangle 3"/>
          <p:cNvSpPr>
            <a:spLocks noGrp="1" noChangeArrowheads="1"/>
          </p:cNvSpPr>
          <p:nvPr>
            <p:ph type="body" idx="1"/>
          </p:nvPr>
        </p:nvSpPr>
        <p:spPr>
          <a:xfrm>
            <a:off x="304800" y="1524000"/>
            <a:ext cx="7772400" cy="4572000"/>
          </a:xfrm>
        </p:spPr>
        <p:txBody>
          <a:bodyPr/>
          <a:lstStyle/>
          <a:p>
            <a:pPr>
              <a:spcBef>
                <a:spcPct val="0"/>
              </a:spcBef>
              <a:buFontTx/>
              <a:buNone/>
            </a:pPr>
            <a:r>
              <a:rPr lang="en-US" sz="2000" dirty="0">
                <a:solidFill>
                  <a:srgbClr val="FFFFFF"/>
                </a:solidFill>
                <a:latin typeface="Times" charset="0"/>
                <a:ea typeface="Osaka" charset="0"/>
                <a:cs typeface="Osaka" charset="0"/>
              </a:rPr>
              <a:t>		</a:t>
            </a:r>
            <a:r>
              <a:rPr lang="en-US" sz="2400" i="1" dirty="0">
                <a:solidFill>
                  <a:srgbClr val="FFFFFF"/>
                </a:solidFill>
                <a:latin typeface="Times" charset="0"/>
                <a:ea typeface="Osaka" charset="0"/>
                <a:cs typeface="Osaka" charset="0"/>
              </a:rPr>
              <a:t>Listeners</a:t>
            </a:r>
          </a:p>
          <a:p>
            <a:pPr>
              <a:spcBef>
                <a:spcPct val="0"/>
              </a:spcBef>
              <a:buFontTx/>
              <a:buNone/>
            </a:pPr>
            <a:endParaRPr lang="en-US" sz="2400" i="1" dirty="0">
              <a:solidFill>
                <a:srgbClr val="FFFFFF"/>
              </a:solidFill>
              <a:latin typeface="Times" charset="0"/>
              <a:ea typeface="Osaka" charset="0"/>
              <a:cs typeface="Osaka" charset="0"/>
            </a:endParaRPr>
          </a:p>
          <a:p>
            <a:pPr>
              <a:spcBef>
                <a:spcPct val="0"/>
              </a:spcBef>
              <a:buFontTx/>
              <a:buNone/>
            </a:pPr>
            <a:r>
              <a:rPr lang="en-US" sz="2400" i="1" dirty="0">
                <a:solidFill>
                  <a:srgbClr val="FFFFFF"/>
                </a:solidFill>
                <a:latin typeface="Times" charset="0"/>
                <a:ea typeface="Osaka" charset="0"/>
                <a:cs typeface="Osaka" charset="0"/>
              </a:rPr>
              <a:t>			</a:t>
            </a:r>
            <a:r>
              <a:rPr lang="en-US" sz="2400" dirty="0">
                <a:solidFill>
                  <a:srgbClr val="FFFFFF"/>
                </a:solidFill>
                <a:latin typeface="Times" charset="0"/>
                <a:ea typeface="Osaka" charset="0"/>
                <a:cs typeface="Osaka" charset="0"/>
              </a:rPr>
              <a:t>• native speakers of American English </a:t>
            </a:r>
            <a:r>
              <a:rPr lang="en-US" sz="2400" i="1" dirty="0">
                <a:solidFill>
                  <a:srgbClr val="FFFFFF"/>
                </a:solidFill>
                <a:latin typeface="Times" charset="0"/>
                <a:ea typeface="Osaka" charset="0"/>
                <a:cs typeface="Osaka" charset="0"/>
              </a:rPr>
              <a:t>			</a:t>
            </a:r>
            <a:r>
              <a:rPr lang="en-US" sz="2400" dirty="0">
                <a:solidFill>
                  <a:srgbClr val="FFFFFF"/>
                </a:solidFill>
                <a:latin typeface="Times" charset="0"/>
                <a:ea typeface="Osaka" charset="0"/>
                <a:cs typeface="Osaka" charset="0"/>
              </a:rPr>
              <a:t>• equally unfamiliar with accent used</a:t>
            </a:r>
          </a:p>
          <a:p>
            <a:pPr>
              <a:spcBef>
                <a:spcPct val="0"/>
              </a:spcBef>
              <a:buFontTx/>
              <a:buNone/>
            </a:pPr>
            <a:endParaRPr lang="en-US" sz="2400" dirty="0">
              <a:solidFill>
                <a:srgbClr val="FFFFFF"/>
              </a:solidFill>
              <a:latin typeface="Times" charset="0"/>
              <a:ea typeface="Osaka" charset="0"/>
              <a:cs typeface="Osaka" charset="0"/>
            </a:endParaRPr>
          </a:p>
          <a:p>
            <a:pPr>
              <a:spcBef>
                <a:spcPct val="0"/>
              </a:spcBef>
              <a:buFontTx/>
              <a:buNone/>
            </a:pPr>
            <a:r>
              <a:rPr lang="en-US" sz="2400" i="1" dirty="0">
                <a:solidFill>
                  <a:srgbClr val="FFFFFF"/>
                </a:solidFill>
                <a:latin typeface="Times" charset="0"/>
                <a:ea typeface="Osaka" charset="0"/>
                <a:cs typeface="Osaka" charset="0"/>
              </a:rPr>
              <a:t>		Procedure</a:t>
            </a:r>
          </a:p>
          <a:p>
            <a:pPr>
              <a:spcBef>
                <a:spcPct val="0"/>
              </a:spcBef>
              <a:buFontTx/>
              <a:buNone/>
            </a:pPr>
            <a:endParaRPr lang="en-US" sz="2400" i="1" dirty="0">
              <a:solidFill>
                <a:srgbClr val="FFFFFF"/>
              </a:solidFill>
              <a:latin typeface="Times" charset="0"/>
              <a:ea typeface="Osaka" charset="0"/>
              <a:cs typeface="Osaka" charset="0"/>
            </a:endParaRPr>
          </a:p>
          <a:p>
            <a:pPr>
              <a:spcBef>
                <a:spcPct val="0"/>
              </a:spcBef>
              <a:buFontTx/>
              <a:buNone/>
            </a:pPr>
            <a:r>
              <a:rPr lang="en-US" sz="2400" i="1" dirty="0">
                <a:solidFill>
                  <a:srgbClr val="FFFFFF"/>
                </a:solidFill>
                <a:latin typeface="Times" charset="0"/>
                <a:ea typeface="Osaka" charset="0"/>
                <a:cs typeface="Osaka" charset="0"/>
              </a:rPr>
              <a:t>			• </a:t>
            </a:r>
            <a:r>
              <a:rPr lang="en-US" sz="2400" dirty="0">
                <a:solidFill>
                  <a:srgbClr val="FFFFFF"/>
                </a:solidFill>
                <a:latin typeface="Times" charset="0"/>
                <a:ea typeface="Osaka" charset="0"/>
                <a:cs typeface="Osaka" charset="0"/>
              </a:rPr>
              <a:t>Training Phase - experience with six talkers</a:t>
            </a:r>
          </a:p>
          <a:p>
            <a:pPr>
              <a:spcBef>
                <a:spcPct val="0"/>
              </a:spcBef>
              <a:buFontTx/>
              <a:buNone/>
            </a:pPr>
            <a:r>
              <a:rPr lang="en-US" sz="2400" dirty="0">
                <a:solidFill>
                  <a:srgbClr val="FFFFFF"/>
                </a:solidFill>
                <a:latin typeface="Times" charset="0"/>
                <a:ea typeface="Osaka" charset="0"/>
                <a:cs typeface="Osaka" charset="0"/>
              </a:rPr>
              <a:t>				~ 45 minutes of training</a:t>
            </a:r>
          </a:p>
          <a:p>
            <a:pPr>
              <a:spcBef>
                <a:spcPct val="0"/>
              </a:spcBef>
              <a:buFontTx/>
              <a:buNone/>
            </a:pPr>
            <a:r>
              <a:rPr lang="en-US" sz="2400" i="1" dirty="0">
                <a:solidFill>
                  <a:srgbClr val="FFFFFF"/>
                </a:solidFill>
                <a:latin typeface="Times" charset="0"/>
                <a:ea typeface="Osaka" charset="0"/>
                <a:cs typeface="Osaka" charset="0"/>
              </a:rPr>
              <a:t>			• </a:t>
            </a:r>
            <a:r>
              <a:rPr lang="en-US" sz="2400" dirty="0">
                <a:solidFill>
                  <a:srgbClr val="FFFFFF"/>
                </a:solidFill>
                <a:latin typeface="Times" charset="0"/>
                <a:ea typeface="Osaka" charset="0"/>
                <a:cs typeface="Osaka" charset="0"/>
              </a:rPr>
              <a:t>Test Phase - Generalization</a:t>
            </a:r>
          </a:p>
          <a:p>
            <a:pPr>
              <a:spcBef>
                <a:spcPct val="0"/>
              </a:spcBef>
              <a:buFontTx/>
              <a:buNone/>
            </a:pPr>
            <a:r>
              <a:rPr lang="en-US" sz="2400" dirty="0">
                <a:solidFill>
                  <a:srgbClr val="FFFFFF"/>
                </a:solidFill>
                <a:latin typeface="Times" charset="0"/>
                <a:ea typeface="Osaka" charset="0"/>
                <a:cs typeface="Osaka" charset="0"/>
              </a:rPr>
              <a:t>				- transcription 	</a:t>
            </a:r>
            <a:r>
              <a:rPr lang="en-US" sz="2400" i="1" dirty="0">
                <a:solidFill>
                  <a:srgbClr val="AFBFFF"/>
                </a:solidFill>
                <a:latin typeface="Times" charset="0"/>
                <a:ea typeface="Osaka" charset="0"/>
                <a:cs typeface="Osaka" charset="0"/>
              </a:rPr>
              <a:t>(novel words and talkers)</a:t>
            </a:r>
          </a:p>
          <a:p>
            <a:pPr>
              <a:spcBef>
                <a:spcPct val="0"/>
              </a:spcBef>
              <a:buFontTx/>
              <a:buNone/>
            </a:pPr>
            <a:r>
              <a:rPr lang="en-US" sz="2400" dirty="0">
                <a:solidFill>
                  <a:srgbClr val="FFFFFF"/>
                </a:solidFill>
                <a:latin typeface="Times" charset="0"/>
                <a:ea typeface="Osaka" charset="0"/>
                <a:cs typeface="Osaka" charset="0"/>
              </a:rPr>
              <a:t>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609600" y="1905000"/>
            <a:ext cx="7772400" cy="4114800"/>
          </a:xfrm>
        </p:spPr>
        <p:txBody>
          <a:bodyPr/>
          <a:lstStyle/>
          <a:p>
            <a:pPr marL="457200" lvl="1"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i="1" dirty="0" smtClean="0">
                <a:solidFill>
                  <a:srgbClr val="AFBFFF"/>
                </a:solidFill>
                <a:latin typeface="Times"/>
                <a:cs typeface="Times"/>
              </a:rPr>
              <a:t>Transcription</a:t>
            </a:r>
          </a:p>
          <a:p>
            <a:pPr marL="457200" lvl="1"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b="1" dirty="0">
                <a:solidFill>
                  <a:srgbClr val="EEEEF1"/>
                </a:solidFill>
                <a:latin typeface="Times"/>
                <a:cs typeface="Times"/>
              </a:rPr>
              <a:t>	</a:t>
            </a:r>
            <a:r>
              <a:rPr lang="en-US" sz="2400" b="1" dirty="0" smtClean="0">
                <a:solidFill>
                  <a:srgbClr val="EEEEF1"/>
                </a:solidFill>
                <a:latin typeface="Times"/>
                <a:cs typeface="Times"/>
              </a:rPr>
              <a:t>	</a:t>
            </a:r>
            <a:r>
              <a:rPr lang="en-US" sz="2400" dirty="0">
                <a:solidFill>
                  <a:srgbClr val="EEEEF1"/>
                </a:solidFill>
                <a:latin typeface="Times"/>
                <a:cs typeface="Times"/>
              </a:rPr>
              <a:t>T</a:t>
            </a:r>
            <a:r>
              <a:rPr lang="en-US" sz="2400" dirty="0" smtClean="0">
                <a:solidFill>
                  <a:srgbClr val="EEEEF1"/>
                </a:solidFill>
                <a:latin typeface="Times"/>
                <a:cs typeface="Times"/>
              </a:rPr>
              <a:t>ranscribed </a:t>
            </a:r>
            <a:r>
              <a:rPr lang="en-US" sz="2400" dirty="0">
                <a:solidFill>
                  <a:srgbClr val="EEEEF1"/>
                </a:solidFill>
                <a:latin typeface="Times"/>
                <a:cs typeface="Times"/>
              </a:rPr>
              <a:t>words and were given feedback</a:t>
            </a:r>
            <a:r>
              <a:rPr lang="en-US" sz="2400" dirty="0" smtClean="0">
                <a:solidFill>
                  <a:srgbClr val="EEEEF1"/>
                </a:solidFill>
                <a:latin typeface="Times"/>
                <a:cs typeface="Times"/>
              </a:rPr>
              <a:t>.</a:t>
            </a:r>
          </a:p>
          <a:p>
            <a:pPr marL="457200" lvl="1"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endParaRPr lang="en-US" sz="2400" dirty="0">
              <a:solidFill>
                <a:srgbClr val="EEEEF1"/>
              </a:solidFill>
              <a:latin typeface="Times"/>
              <a:cs typeface="Times"/>
            </a:endParaRPr>
          </a:p>
          <a:p>
            <a:pPr marL="457200" lvl="1"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i="1" dirty="0" err="1">
                <a:solidFill>
                  <a:srgbClr val="AFBFFF"/>
                </a:solidFill>
                <a:latin typeface="Times"/>
                <a:cs typeface="Times"/>
              </a:rPr>
              <a:t>Accentedness</a:t>
            </a:r>
            <a:r>
              <a:rPr lang="en-US" sz="2400" i="1" dirty="0">
                <a:solidFill>
                  <a:srgbClr val="AFBFFF"/>
                </a:solidFill>
                <a:latin typeface="Times"/>
                <a:cs typeface="Times"/>
              </a:rPr>
              <a:t> </a:t>
            </a:r>
            <a:r>
              <a:rPr lang="en-US" sz="2400" i="1" dirty="0" smtClean="0">
                <a:solidFill>
                  <a:srgbClr val="AFBFFF"/>
                </a:solidFill>
                <a:latin typeface="Times"/>
                <a:cs typeface="Times"/>
              </a:rPr>
              <a:t>Ratings</a:t>
            </a:r>
          </a:p>
          <a:p>
            <a:pPr marL="457200" lvl="1"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b="1" dirty="0">
                <a:solidFill>
                  <a:srgbClr val="EEEEF1"/>
                </a:solidFill>
                <a:latin typeface="Times"/>
                <a:cs typeface="Times"/>
              </a:rPr>
              <a:t>	</a:t>
            </a:r>
            <a:r>
              <a:rPr lang="en-US" sz="2400" b="1" dirty="0" smtClean="0">
                <a:solidFill>
                  <a:srgbClr val="EEEEF1"/>
                </a:solidFill>
                <a:latin typeface="Times"/>
                <a:cs typeface="Times"/>
              </a:rPr>
              <a:t>	</a:t>
            </a:r>
            <a:r>
              <a:rPr lang="en-US" sz="2400" dirty="0" smtClean="0">
                <a:solidFill>
                  <a:srgbClr val="EEEEF1"/>
                </a:solidFill>
                <a:latin typeface="Times"/>
                <a:cs typeface="Times"/>
              </a:rPr>
              <a:t>Rated </a:t>
            </a:r>
            <a:r>
              <a:rPr lang="en-US" sz="2400" dirty="0">
                <a:solidFill>
                  <a:srgbClr val="EEEEF1"/>
                </a:solidFill>
                <a:latin typeface="Times"/>
                <a:cs typeface="Times"/>
              </a:rPr>
              <a:t>each utterance on a scale of 1-7 </a:t>
            </a:r>
            <a:endParaRPr lang="en-US" sz="2400" dirty="0" smtClean="0">
              <a:solidFill>
                <a:srgbClr val="EEEEF1"/>
              </a:solidFill>
              <a:latin typeface="Times"/>
              <a:cs typeface="Times"/>
            </a:endParaRPr>
          </a:p>
          <a:p>
            <a:pPr marL="457200" lvl="1"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dirty="0">
                <a:solidFill>
                  <a:srgbClr val="EEEEF1"/>
                </a:solidFill>
                <a:latin typeface="Times"/>
                <a:cs typeface="Times"/>
              </a:rPr>
              <a:t>	</a:t>
            </a:r>
            <a:r>
              <a:rPr lang="en-US" sz="2400" dirty="0" smtClean="0">
                <a:solidFill>
                  <a:srgbClr val="EEEEF1"/>
                </a:solidFill>
                <a:latin typeface="Times"/>
                <a:cs typeface="Times"/>
              </a:rPr>
              <a:t>		(</a:t>
            </a:r>
            <a:r>
              <a:rPr lang="en-US" sz="2400" dirty="0">
                <a:solidFill>
                  <a:srgbClr val="EEEEF1"/>
                </a:solidFill>
                <a:latin typeface="Times"/>
                <a:cs typeface="Times"/>
              </a:rPr>
              <a:t>not </a:t>
            </a:r>
            <a:r>
              <a:rPr lang="en-US" sz="2400" dirty="0" smtClean="0">
                <a:solidFill>
                  <a:srgbClr val="EEEEF1"/>
                </a:solidFill>
                <a:latin typeface="Times"/>
                <a:cs typeface="Times"/>
              </a:rPr>
              <a:t>accented </a:t>
            </a:r>
            <a:r>
              <a:rPr lang="en-US" sz="2400" dirty="0">
                <a:solidFill>
                  <a:srgbClr val="EEEEF1"/>
                </a:solidFill>
                <a:latin typeface="Times"/>
                <a:cs typeface="Times"/>
              </a:rPr>
              <a:t>to very accented)</a:t>
            </a:r>
          </a:p>
          <a:p>
            <a:pPr marL="965200" lvl="1" indent="-508000" defTabSz="455613">
              <a:lnSpc>
                <a:spcPct val="93000"/>
              </a:lnSpc>
              <a:buClr>
                <a:srgbClr val="FFCC33"/>
              </a:buClr>
              <a:buSzPct val="100000"/>
              <a:buFont typeface="StarSymbol" charset="0"/>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endParaRPr lang="en-US" sz="2400" dirty="0">
              <a:solidFill>
                <a:srgbClr val="EEEEF1"/>
              </a:solidFill>
              <a:latin typeface="Times"/>
              <a:cs typeface="Times"/>
            </a:endParaRPr>
          </a:p>
          <a:p>
            <a:pPr marL="457200" lvl="1"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i="1" dirty="0">
                <a:solidFill>
                  <a:srgbClr val="AFBFFF"/>
                </a:solidFill>
                <a:latin typeface="Times"/>
                <a:cs typeface="Times"/>
              </a:rPr>
              <a:t>Talker </a:t>
            </a:r>
            <a:r>
              <a:rPr lang="en-US" sz="2400" i="1" dirty="0" smtClean="0">
                <a:solidFill>
                  <a:srgbClr val="AFBFFF"/>
                </a:solidFill>
                <a:latin typeface="Times"/>
                <a:cs typeface="Times"/>
              </a:rPr>
              <a:t>Identification</a:t>
            </a:r>
            <a:endParaRPr lang="en-US" sz="2400" i="1" dirty="0">
              <a:solidFill>
                <a:srgbClr val="AFBFFF"/>
              </a:solidFill>
              <a:latin typeface="Times"/>
              <a:cs typeface="Times"/>
            </a:endParaRPr>
          </a:p>
          <a:p>
            <a:pPr marL="457200" lvl="1"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dirty="0" smtClean="0">
                <a:solidFill>
                  <a:srgbClr val="EEEEF1"/>
                </a:solidFill>
                <a:latin typeface="Times"/>
                <a:cs typeface="Times"/>
              </a:rPr>
              <a:t>		Matched </a:t>
            </a:r>
            <a:r>
              <a:rPr lang="en-US" sz="2400" dirty="0">
                <a:solidFill>
                  <a:srgbClr val="EEEEF1"/>
                </a:solidFill>
                <a:latin typeface="Times"/>
                <a:cs typeface="Times"/>
              </a:rPr>
              <a:t>names to each of the 6 </a:t>
            </a:r>
            <a:r>
              <a:rPr lang="en-US" sz="2400" dirty="0" smtClean="0">
                <a:solidFill>
                  <a:srgbClr val="EEEEF1"/>
                </a:solidFill>
                <a:latin typeface="Times"/>
                <a:cs typeface="Times"/>
              </a:rPr>
              <a:t>talkers</a:t>
            </a:r>
            <a:endParaRPr lang="en-US" sz="2400" dirty="0">
              <a:solidFill>
                <a:srgbClr val="EEEEF1"/>
              </a:solidFill>
              <a:latin typeface="Times"/>
              <a:cs typeface="Times"/>
            </a:endParaRPr>
          </a:p>
          <a:p>
            <a:pPr>
              <a:lnSpc>
                <a:spcPct val="90000"/>
              </a:lnSpc>
              <a:buFontTx/>
              <a:buNone/>
              <a:defRPr/>
            </a:pPr>
            <a:r>
              <a:rPr lang="en-US" sz="2800" dirty="0">
                <a:solidFill>
                  <a:srgbClr val="FFFFFF"/>
                </a:solidFill>
                <a:latin typeface="Times"/>
                <a:ea typeface="Osaka" charset="0"/>
                <a:cs typeface="Times"/>
              </a:rPr>
              <a:t>		</a:t>
            </a:r>
          </a:p>
        </p:txBody>
      </p:sp>
      <p:sp>
        <p:nvSpPr>
          <p:cNvPr id="176131"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200" dirty="0">
                <a:solidFill>
                  <a:schemeClr val="accent1"/>
                </a:solidFill>
              </a:rPr>
              <a:t>Training conditions</a:t>
            </a:r>
            <a:endParaRPr lang="en-US" sz="4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z="3600">
                <a:solidFill>
                  <a:schemeClr val="accent1"/>
                </a:solidFill>
                <a:latin typeface="Times" charset="0"/>
                <a:ea typeface="Osaka" charset="0"/>
                <a:cs typeface="Osaka" charset="0"/>
              </a:rPr>
              <a:t>Task Types</a:t>
            </a:r>
            <a:endParaRPr lang="en-US">
              <a:solidFill>
                <a:srgbClr val="5F688B"/>
              </a:solidFill>
              <a:latin typeface="Arial" charset="0"/>
              <a:ea typeface="Osaka" charset="0"/>
              <a:cs typeface="Osaka" charset="0"/>
            </a:endParaRPr>
          </a:p>
        </p:txBody>
      </p:sp>
      <p:pic>
        <p:nvPicPr>
          <p:cNvPr id="148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4305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35829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25" y="37353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25" y="38877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8918" name="Picture 3" descr="Task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524000"/>
            <a:ext cx="6172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4305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35829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25" y="37353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25" y="38877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5" name="Title 1"/>
          <p:cNvSpPr txBox="1">
            <a:spLocks/>
          </p:cNvSpPr>
          <p:nvPr/>
        </p:nvSpPr>
        <p:spPr bwMode="auto">
          <a:xfrm>
            <a:off x="914400" y="990600"/>
            <a:ext cx="335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algn="ctr" eaLnBrk="1" hangingPunct="1"/>
            <a:r>
              <a:rPr lang="en-US" sz="2800">
                <a:solidFill>
                  <a:schemeClr val="accent1"/>
                </a:solidFill>
              </a:rPr>
              <a:t>Easy Words</a:t>
            </a:r>
            <a:endParaRPr lang="en-US" sz="2800">
              <a:solidFill>
                <a:srgbClr val="5F688B"/>
              </a:solidFill>
              <a:latin typeface="Arial" charset="0"/>
            </a:endParaRPr>
          </a:p>
        </p:txBody>
      </p:sp>
      <p:sp>
        <p:nvSpPr>
          <p:cNvPr id="40966" name="Title 1"/>
          <p:cNvSpPr txBox="1">
            <a:spLocks/>
          </p:cNvSpPr>
          <p:nvPr/>
        </p:nvSpPr>
        <p:spPr bwMode="auto">
          <a:xfrm>
            <a:off x="5029200" y="990600"/>
            <a:ext cx="335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algn="ctr" eaLnBrk="1" hangingPunct="1"/>
            <a:r>
              <a:rPr lang="en-US" sz="2800">
                <a:solidFill>
                  <a:schemeClr val="accent1"/>
                </a:solidFill>
              </a:rPr>
              <a:t>Hard Words</a:t>
            </a:r>
            <a:endParaRPr lang="en-US" sz="2800">
              <a:solidFill>
                <a:srgbClr val="5F688B"/>
              </a:solidFill>
              <a:latin typeface="Arial" charset="0"/>
            </a:endParaRPr>
          </a:p>
        </p:txBody>
      </p:sp>
      <p:pic>
        <p:nvPicPr>
          <p:cNvPr id="40967" name="Picture 3" descr="Easy.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981200"/>
            <a:ext cx="41290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 descr="har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981200"/>
            <a:ext cx="41148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1"/>
          </p:nvPr>
        </p:nvSpPr>
        <p:spPr>
          <a:xfrm>
            <a:off x="609600" y="1905000"/>
            <a:ext cx="7772400" cy="4114800"/>
          </a:xfrm>
        </p:spPr>
        <p:txBody>
          <a:bodyPr/>
          <a:lstStyle/>
          <a:p>
            <a:pPr marL="0" indent="0" defTabSz="455613">
              <a:lnSpc>
                <a:spcPct val="93000"/>
              </a:lnSpc>
              <a:buClr>
                <a:srgbClr val="FFCC33"/>
              </a:buClr>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pPr>
            <a:r>
              <a:rPr lang="en-US" sz="2400" dirty="0">
                <a:solidFill>
                  <a:srgbClr val="FFFFFF"/>
                </a:solidFill>
                <a:latin typeface="Times" charset="0"/>
                <a:ea typeface="Osaka" charset="0"/>
                <a:cs typeface="Times" charset="0"/>
              </a:rPr>
              <a:t>	• Differences in training focus attention on </a:t>
            </a:r>
            <a:r>
              <a:rPr lang="en-US" sz="2400" dirty="0" smtClean="0">
                <a:solidFill>
                  <a:srgbClr val="FFFFFF"/>
                </a:solidFill>
                <a:latin typeface="Times" charset="0"/>
                <a:ea typeface="Osaka" charset="0"/>
                <a:cs typeface="Times" charset="0"/>
              </a:rPr>
              <a:t>particular</a:t>
            </a:r>
            <a:r>
              <a:rPr lang="en-US" sz="2400" dirty="0">
                <a:solidFill>
                  <a:srgbClr val="FFFFFF"/>
                </a:solidFill>
                <a:latin typeface="Times" charset="0"/>
                <a:ea typeface="Osaka" charset="0"/>
                <a:cs typeface="Times" charset="0"/>
              </a:rPr>
              <a:t>			properties of accented speech</a:t>
            </a:r>
          </a:p>
          <a:p>
            <a:pPr marL="0" indent="0" defTabSz="455613">
              <a:lnSpc>
                <a:spcPct val="93000"/>
              </a:lnSpc>
              <a:buClr>
                <a:srgbClr val="FFCC33"/>
              </a:buClr>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pPr>
            <a:endParaRPr lang="en-US" sz="2400" dirty="0">
              <a:solidFill>
                <a:srgbClr val="FFFFFF"/>
              </a:solidFill>
              <a:latin typeface="Times" charset="0"/>
              <a:ea typeface="Osaka" charset="0"/>
              <a:cs typeface="Times" charset="0"/>
            </a:endParaRPr>
          </a:p>
          <a:p>
            <a:pPr marL="0" indent="0" defTabSz="455613">
              <a:lnSpc>
                <a:spcPct val="93000"/>
              </a:lnSpc>
              <a:buClr>
                <a:srgbClr val="FFCC33"/>
              </a:buClr>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pPr>
            <a:r>
              <a:rPr lang="en-US" sz="2400" dirty="0">
                <a:solidFill>
                  <a:srgbClr val="FFFFFF"/>
                </a:solidFill>
                <a:latin typeface="Times" charset="0"/>
                <a:ea typeface="Osaka" charset="0"/>
                <a:cs typeface="Times" charset="0"/>
              </a:rPr>
              <a:t>	• Transcription and accented rating tasks may focus 				attention on the systematic cross-speaker variation</a:t>
            </a:r>
          </a:p>
          <a:p>
            <a:pPr marL="0" indent="0" defTabSz="455613">
              <a:lnSpc>
                <a:spcPct val="93000"/>
              </a:lnSpc>
              <a:buClr>
                <a:srgbClr val="FFCC33"/>
              </a:buClr>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pPr>
            <a:endParaRPr lang="en-US" sz="2400" dirty="0">
              <a:solidFill>
                <a:srgbClr val="FFFFFF"/>
              </a:solidFill>
              <a:latin typeface="Times" charset="0"/>
              <a:ea typeface="Osaka" charset="0"/>
              <a:cs typeface="Times" charset="0"/>
            </a:endParaRPr>
          </a:p>
          <a:p>
            <a:pPr marL="0" indent="0" defTabSz="455613">
              <a:lnSpc>
                <a:spcPct val="93000"/>
              </a:lnSpc>
              <a:buClr>
                <a:srgbClr val="FFCC33"/>
              </a:buClr>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pPr>
            <a:r>
              <a:rPr lang="en-US" sz="2400" dirty="0">
                <a:solidFill>
                  <a:srgbClr val="FFFFFF"/>
                </a:solidFill>
                <a:latin typeface="Times" charset="0"/>
                <a:ea typeface="Osaka" charset="0"/>
                <a:cs typeface="Times" charset="0"/>
              </a:rPr>
              <a:t>	• Talker identification tasks may focus on surface form 			differences between talkers</a:t>
            </a:r>
            <a:endParaRPr lang="en-US" sz="2800" dirty="0">
              <a:solidFill>
                <a:srgbClr val="FFFFFF"/>
              </a:solidFill>
              <a:latin typeface="Times" charset="0"/>
              <a:ea typeface="Osaka" charset="0"/>
              <a:cs typeface="Times" charset="0"/>
            </a:endParaRPr>
          </a:p>
        </p:txBody>
      </p:sp>
      <p:sp>
        <p:nvSpPr>
          <p:cNvPr id="176131"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200" dirty="0">
                <a:solidFill>
                  <a:schemeClr val="accent1"/>
                </a:solidFill>
              </a:rPr>
              <a:t>Task and Attention</a:t>
            </a:r>
            <a:endParaRPr lang="en-US" sz="4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a:lstStyle/>
          <a:p>
            <a:pPr eaLnBrk="1" hangingPunct="1"/>
            <a:r>
              <a:rPr lang="en-US" sz="3200">
                <a:solidFill>
                  <a:schemeClr val="accent1"/>
                </a:solidFill>
                <a:latin typeface="Times" charset="0"/>
                <a:ea typeface="Osaka" charset="0"/>
                <a:cs typeface="Osaka" charset="0"/>
              </a:rPr>
              <a:t>Structured exposure</a:t>
            </a:r>
            <a:endParaRPr lang="en-US">
              <a:solidFill>
                <a:srgbClr val="5F688B"/>
              </a:solidFill>
              <a:latin typeface="Arial" charset="0"/>
              <a:ea typeface="Osaka" charset="0"/>
              <a:cs typeface="Osaka" charset="0"/>
            </a:endParaRPr>
          </a:p>
        </p:txBody>
      </p:sp>
      <p:sp>
        <p:nvSpPr>
          <p:cNvPr id="45058" name="Content Placeholder 2"/>
          <p:cNvSpPr>
            <a:spLocks noGrp="1"/>
          </p:cNvSpPr>
          <p:nvPr>
            <p:ph idx="4294967295"/>
          </p:nvPr>
        </p:nvSpPr>
        <p:spPr>
          <a:xfrm>
            <a:off x="990600" y="1676400"/>
            <a:ext cx="7162800" cy="3886200"/>
          </a:xfrm>
        </p:spPr>
        <p:txBody>
          <a:bodyPr/>
          <a:lstStyle/>
          <a:p>
            <a:pPr eaLnBrk="1" hangingPunct="1">
              <a:lnSpc>
                <a:spcPct val="90000"/>
              </a:lnSpc>
            </a:pPr>
            <a:endParaRPr lang="en-US" sz="2800">
              <a:solidFill>
                <a:srgbClr val="FBFFFC"/>
              </a:solidFill>
              <a:latin typeface="Times" charset="0"/>
              <a:ea typeface="Osaka" charset="0"/>
              <a:cs typeface="Osaka" charset="0"/>
            </a:endParaRPr>
          </a:p>
          <a:p>
            <a:pPr eaLnBrk="1" hangingPunct="1">
              <a:lnSpc>
                <a:spcPct val="90000"/>
              </a:lnSpc>
            </a:pPr>
            <a:r>
              <a:rPr lang="en-US" sz="2800">
                <a:solidFill>
                  <a:srgbClr val="FBFFFC"/>
                </a:solidFill>
                <a:latin typeface="Times" charset="0"/>
                <a:ea typeface="Osaka" charset="0"/>
                <a:cs typeface="Osaka" charset="0"/>
              </a:rPr>
              <a:t>Does organization of training material affect perceptual adaptation?</a:t>
            </a:r>
          </a:p>
          <a:p>
            <a:pPr eaLnBrk="1" hangingPunct="1">
              <a:lnSpc>
                <a:spcPct val="90000"/>
              </a:lnSpc>
            </a:pPr>
            <a:endParaRPr lang="en-US" sz="2800">
              <a:solidFill>
                <a:srgbClr val="FBFFFC"/>
              </a:solidFill>
              <a:latin typeface="Times" charset="0"/>
              <a:ea typeface="Osaka" charset="0"/>
              <a:cs typeface="Osaka" charset="0"/>
            </a:endParaRPr>
          </a:p>
          <a:p>
            <a:pPr eaLnBrk="1" hangingPunct="1">
              <a:lnSpc>
                <a:spcPct val="90000"/>
              </a:lnSpc>
            </a:pPr>
            <a:r>
              <a:rPr lang="en-US" sz="2800">
                <a:solidFill>
                  <a:srgbClr val="FBFFFC"/>
                </a:solidFill>
                <a:latin typeface="Times" charset="0"/>
                <a:ea typeface="Osaka" charset="0"/>
                <a:cs typeface="Osaka" charset="0"/>
              </a:rPr>
              <a:t>What type of exposure, and opportunity to compare across utterances, do listeners require to learn systematic variation?</a:t>
            </a:r>
            <a:endParaRPr lang="en-US" sz="3000">
              <a:latin typeface="Arial" charset="0"/>
              <a:ea typeface="Osaka" charset="0"/>
              <a:cs typeface="Osaka" charset="0"/>
            </a:endParaRPr>
          </a:p>
          <a:p>
            <a:pPr eaLnBrk="1" hangingPunct="1">
              <a:lnSpc>
                <a:spcPct val="90000"/>
              </a:lnSpc>
            </a:pPr>
            <a:endParaRPr lang="en-US" sz="3000">
              <a:latin typeface="Arial"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a:lstStyle/>
          <a:p>
            <a:pPr eaLnBrk="1" hangingPunct="1"/>
            <a:r>
              <a:rPr lang="en-US" sz="3600">
                <a:solidFill>
                  <a:schemeClr val="accent1"/>
                </a:solidFill>
                <a:latin typeface="Times" charset="0"/>
                <a:ea typeface="Osaka" charset="0"/>
                <a:cs typeface="Osaka" charset="0"/>
              </a:rPr>
              <a:t>Structured exposure</a:t>
            </a:r>
            <a:endParaRPr lang="en-US">
              <a:solidFill>
                <a:srgbClr val="5F688B"/>
              </a:solidFill>
              <a:latin typeface="Arial" charset="0"/>
              <a:ea typeface="Osaka" charset="0"/>
              <a:cs typeface="Osaka" charset="0"/>
            </a:endParaRPr>
          </a:p>
        </p:txBody>
      </p:sp>
      <p:sp>
        <p:nvSpPr>
          <p:cNvPr id="144387" name="Rectangle 3"/>
          <p:cNvSpPr>
            <a:spLocks noChangeArrowheads="1"/>
          </p:cNvSpPr>
          <p:nvPr/>
        </p:nvSpPr>
        <p:spPr bwMode="auto">
          <a:xfrm>
            <a:off x="647700" y="1752600"/>
            <a:ext cx="78486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marL="496888" indent="-387350" defTabSz="457200">
              <a:lnSpc>
                <a:spcPct val="103000"/>
              </a:lnSpc>
              <a:spcBef>
                <a:spcPts val="900"/>
              </a:spcBef>
              <a:buClr>
                <a:srgbClr val="07007D"/>
              </a:buClr>
              <a:buSzPct val="100000"/>
              <a:buFont typeface="Times" charset="0"/>
              <a:buNone/>
              <a:tabLst>
                <a:tab pos="496888" algn="l"/>
                <a:tab pos="1411288" algn="l"/>
                <a:tab pos="2325688" algn="l"/>
                <a:tab pos="3240088" algn="l"/>
                <a:tab pos="4154488" algn="l"/>
                <a:tab pos="5068888" algn="l"/>
                <a:tab pos="5983288" algn="l"/>
                <a:tab pos="6897688" algn="l"/>
                <a:tab pos="7812088" algn="l"/>
                <a:tab pos="8726488" algn="l"/>
                <a:tab pos="9640888" algn="l"/>
                <a:tab pos="10555288" algn="l"/>
                <a:tab pos="10858500" algn="l"/>
                <a:tab pos="11582400" algn="l"/>
              </a:tabLst>
              <a:defRPr/>
            </a:pPr>
            <a:r>
              <a:rPr lang="en-GB" sz="2800" b="1" dirty="0">
                <a:solidFill>
                  <a:srgbClr val="FFFFFF"/>
                </a:solidFill>
              </a:rPr>
              <a:t>• </a:t>
            </a:r>
            <a:r>
              <a:rPr lang="en-GB" sz="2800" i="1" dirty="0">
                <a:solidFill>
                  <a:srgbClr val="AFBFFF"/>
                </a:solidFill>
              </a:rPr>
              <a:t>Variability training</a:t>
            </a:r>
            <a:r>
              <a:rPr lang="en-GB" sz="2800" dirty="0">
                <a:solidFill>
                  <a:srgbClr val="FFFFFF"/>
                </a:solidFill>
              </a:rPr>
              <a:t> </a:t>
            </a:r>
            <a:endParaRPr lang="en-GB" sz="2400" dirty="0">
              <a:solidFill>
                <a:srgbClr val="FFFFFF"/>
              </a:solidFill>
            </a:endParaRPr>
          </a:p>
          <a:p>
            <a:pPr marL="496888" indent="-387350" defTabSz="457200">
              <a:lnSpc>
                <a:spcPct val="103000"/>
              </a:lnSpc>
              <a:spcBef>
                <a:spcPts val="900"/>
              </a:spcBef>
              <a:buClr>
                <a:srgbClr val="07007D"/>
              </a:buClr>
              <a:buSzPct val="100000"/>
              <a:buFont typeface="Times" charset="0"/>
              <a:buNone/>
              <a:tabLst>
                <a:tab pos="496888" algn="l"/>
                <a:tab pos="1411288" algn="l"/>
                <a:tab pos="2325688" algn="l"/>
                <a:tab pos="3240088" algn="l"/>
                <a:tab pos="4154488" algn="l"/>
                <a:tab pos="5068888" algn="l"/>
                <a:tab pos="5983288" algn="l"/>
                <a:tab pos="6897688" algn="l"/>
                <a:tab pos="7812088" algn="l"/>
                <a:tab pos="8726488" algn="l"/>
                <a:tab pos="9640888" algn="l"/>
                <a:tab pos="10555288" algn="l"/>
                <a:tab pos="10858500" algn="l"/>
                <a:tab pos="11582400" algn="l"/>
              </a:tabLst>
              <a:defRPr/>
            </a:pPr>
            <a:r>
              <a:rPr lang="en-GB" sz="2400" dirty="0">
                <a:solidFill>
                  <a:srgbClr val="FFFFFF"/>
                </a:solidFill>
              </a:rPr>
              <a:t>		mixed presentation of words and speakers</a:t>
            </a:r>
          </a:p>
          <a:p>
            <a:pPr marL="496888" indent="-387350" defTabSz="457200">
              <a:lnSpc>
                <a:spcPct val="103000"/>
              </a:lnSpc>
              <a:spcBef>
                <a:spcPts val="900"/>
              </a:spcBef>
              <a:buClr>
                <a:srgbClr val="07007D"/>
              </a:buClr>
              <a:buSzPct val="100000"/>
              <a:buFont typeface="Times" charset="0"/>
              <a:buNone/>
              <a:tabLst>
                <a:tab pos="496888" algn="l"/>
                <a:tab pos="1411288" algn="l"/>
                <a:tab pos="2325688" algn="l"/>
                <a:tab pos="3240088" algn="l"/>
                <a:tab pos="4154488" algn="l"/>
                <a:tab pos="5068888" algn="l"/>
                <a:tab pos="5983288" algn="l"/>
                <a:tab pos="6897688" algn="l"/>
                <a:tab pos="7812088" algn="l"/>
                <a:tab pos="8726488" algn="l"/>
                <a:tab pos="9640888" algn="l"/>
                <a:tab pos="10555288" algn="l"/>
                <a:tab pos="10858500" algn="l"/>
                <a:tab pos="11582400" algn="l"/>
              </a:tabLst>
              <a:defRPr/>
            </a:pPr>
            <a:r>
              <a:rPr lang="en-GB" sz="2400" dirty="0">
                <a:solidFill>
                  <a:srgbClr val="FFFFFF"/>
                </a:solidFill>
              </a:rPr>
              <a:t> </a:t>
            </a:r>
            <a:r>
              <a:rPr lang="en-GB" sz="2800" b="1" dirty="0">
                <a:solidFill>
                  <a:srgbClr val="FFFFFF"/>
                </a:solidFill>
              </a:rPr>
              <a:t>• </a:t>
            </a:r>
            <a:r>
              <a:rPr lang="en-GB" sz="2800" i="1" dirty="0">
                <a:solidFill>
                  <a:srgbClr val="AFBFFF"/>
                </a:solidFill>
              </a:rPr>
              <a:t>Speaker training</a:t>
            </a:r>
            <a:endParaRPr lang="en-GB" sz="2800" dirty="0">
              <a:solidFill>
                <a:srgbClr val="FFFFFF"/>
              </a:solidFill>
            </a:endParaRPr>
          </a:p>
          <a:p>
            <a:pPr marL="496888" indent="-387350" defTabSz="457200">
              <a:lnSpc>
                <a:spcPct val="103000"/>
              </a:lnSpc>
              <a:spcBef>
                <a:spcPts val="900"/>
              </a:spcBef>
              <a:buClr>
                <a:srgbClr val="07007D"/>
              </a:buClr>
              <a:buSzPct val="100000"/>
              <a:buFont typeface="Times" charset="0"/>
              <a:buNone/>
              <a:tabLst>
                <a:tab pos="496888" algn="l"/>
                <a:tab pos="1411288" algn="l"/>
                <a:tab pos="2325688" algn="l"/>
                <a:tab pos="3240088" algn="l"/>
                <a:tab pos="4154488" algn="l"/>
                <a:tab pos="5068888" algn="l"/>
                <a:tab pos="5983288" algn="l"/>
                <a:tab pos="6897688" algn="l"/>
                <a:tab pos="7812088" algn="l"/>
                <a:tab pos="8726488" algn="l"/>
                <a:tab pos="9640888" algn="l"/>
                <a:tab pos="10555288" algn="l"/>
                <a:tab pos="10858500" algn="l"/>
                <a:tab pos="11582400" algn="l"/>
              </a:tabLst>
              <a:defRPr/>
            </a:pPr>
            <a:r>
              <a:rPr lang="en-GB" sz="2800" dirty="0">
                <a:solidFill>
                  <a:srgbClr val="FFFFFF"/>
                </a:solidFill>
              </a:rPr>
              <a:t>		</a:t>
            </a:r>
            <a:r>
              <a:rPr lang="en-GB" sz="2400" dirty="0">
                <a:solidFill>
                  <a:srgbClr val="FFFFFF"/>
                </a:solidFill>
              </a:rPr>
              <a:t>blocked by speaker </a:t>
            </a:r>
          </a:p>
          <a:p>
            <a:pPr marL="496888" indent="-387350" defTabSz="457200">
              <a:lnSpc>
                <a:spcPct val="103000"/>
              </a:lnSpc>
              <a:spcBef>
                <a:spcPts val="900"/>
              </a:spcBef>
              <a:buClr>
                <a:srgbClr val="07007D"/>
              </a:buClr>
              <a:buSzPct val="100000"/>
              <a:buFont typeface="Times" charset="0"/>
              <a:buNone/>
              <a:tabLst>
                <a:tab pos="496888" algn="l"/>
                <a:tab pos="1411288" algn="l"/>
                <a:tab pos="2325688" algn="l"/>
                <a:tab pos="3240088" algn="l"/>
                <a:tab pos="4154488" algn="l"/>
                <a:tab pos="5068888" algn="l"/>
                <a:tab pos="5983288" algn="l"/>
                <a:tab pos="6897688" algn="l"/>
                <a:tab pos="7812088" algn="l"/>
                <a:tab pos="8726488" algn="l"/>
                <a:tab pos="9640888" algn="l"/>
                <a:tab pos="10555288" algn="l"/>
                <a:tab pos="10858500" algn="l"/>
                <a:tab pos="11582400" algn="l"/>
              </a:tabLst>
              <a:defRPr/>
            </a:pPr>
            <a:r>
              <a:rPr lang="en-GB" sz="2800" b="1" dirty="0">
                <a:solidFill>
                  <a:srgbClr val="FFFFFF"/>
                </a:solidFill>
              </a:rPr>
              <a:t>• </a:t>
            </a:r>
            <a:r>
              <a:rPr lang="en-GB" sz="2800" i="1" dirty="0">
                <a:solidFill>
                  <a:srgbClr val="AFBFFF"/>
                </a:solidFill>
              </a:rPr>
              <a:t>Word training</a:t>
            </a:r>
            <a:endParaRPr lang="en-GB" sz="2800" dirty="0">
              <a:solidFill>
                <a:srgbClr val="FFFFFF"/>
              </a:solidFill>
            </a:endParaRPr>
          </a:p>
          <a:p>
            <a:pPr marL="496888" indent="-387350" defTabSz="457200">
              <a:lnSpc>
                <a:spcPct val="103000"/>
              </a:lnSpc>
              <a:spcBef>
                <a:spcPts val="900"/>
              </a:spcBef>
              <a:buClr>
                <a:srgbClr val="07007D"/>
              </a:buClr>
              <a:buSzPct val="100000"/>
              <a:buFont typeface="Times" charset="0"/>
              <a:buNone/>
              <a:tabLst>
                <a:tab pos="496888" algn="l"/>
                <a:tab pos="1411288" algn="l"/>
                <a:tab pos="2325688" algn="l"/>
                <a:tab pos="3240088" algn="l"/>
                <a:tab pos="4154488" algn="l"/>
                <a:tab pos="5068888" algn="l"/>
                <a:tab pos="5983288" algn="l"/>
                <a:tab pos="6897688" algn="l"/>
                <a:tab pos="7812088" algn="l"/>
                <a:tab pos="8726488" algn="l"/>
                <a:tab pos="9640888" algn="l"/>
                <a:tab pos="10555288" algn="l"/>
                <a:tab pos="10858500" algn="l"/>
                <a:tab pos="11582400" algn="l"/>
              </a:tabLst>
              <a:defRPr/>
            </a:pPr>
            <a:r>
              <a:rPr lang="en-GB" sz="2800" dirty="0">
                <a:solidFill>
                  <a:srgbClr val="FFFFFF"/>
                </a:solidFill>
              </a:rPr>
              <a:t>		</a:t>
            </a:r>
            <a:r>
              <a:rPr lang="en-GB" sz="2400" dirty="0">
                <a:solidFill>
                  <a:srgbClr val="FFFFFF"/>
                </a:solidFill>
              </a:rPr>
              <a:t>blocked by word </a:t>
            </a:r>
          </a:p>
          <a:p>
            <a:pPr marL="496888" indent="-387350" defTabSz="457200">
              <a:lnSpc>
                <a:spcPct val="103000"/>
              </a:lnSpc>
              <a:spcBef>
                <a:spcPts val="900"/>
              </a:spcBef>
              <a:buClr>
                <a:srgbClr val="07007D"/>
              </a:buClr>
              <a:buSzPct val="100000"/>
              <a:buFont typeface="Times" charset="0"/>
              <a:buNone/>
              <a:tabLst>
                <a:tab pos="496888" algn="l"/>
                <a:tab pos="1411288" algn="l"/>
                <a:tab pos="2325688" algn="l"/>
                <a:tab pos="3240088" algn="l"/>
                <a:tab pos="4154488" algn="l"/>
                <a:tab pos="5068888" algn="l"/>
                <a:tab pos="5983288" algn="l"/>
                <a:tab pos="6897688" algn="l"/>
                <a:tab pos="7812088" algn="l"/>
                <a:tab pos="8726488" algn="l"/>
                <a:tab pos="9640888" algn="l"/>
                <a:tab pos="10555288" algn="l"/>
                <a:tab pos="10858500" algn="l"/>
                <a:tab pos="11582400" algn="l"/>
              </a:tabLst>
              <a:defRPr/>
            </a:pPr>
            <a:r>
              <a:rPr lang="en-GB" sz="2800" i="1" dirty="0">
                <a:solidFill>
                  <a:srgbClr val="FFFFFF"/>
                </a:solidFill>
              </a:rPr>
              <a:t>•</a:t>
            </a:r>
            <a:r>
              <a:rPr lang="en-GB" sz="2800" i="1" dirty="0">
                <a:solidFill>
                  <a:srgbClr val="AFBFFF"/>
                </a:solidFill>
              </a:rPr>
              <a:t> No training</a:t>
            </a:r>
            <a:endParaRPr lang="en-GB" sz="3600" dirty="0">
              <a:solidFill>
                <a:srgbClr val="00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3"/>
          <p:cNvGraphicFramePr>
            <a:graphicFrameLocks noChangeAspect="1"/>
          </p:cNvGraphicFramePr>
          <p:nvPr/>
        </p:nvGraphicFramePr>
        <p:xfrm>
          <a:off x="1905000" y="609600"/>
          <a:ext cx="5334000" cy="5505450"/>
        </p:xfrm>
        <a:graphic>
          <a:graphicData uri="http://schemas.openxmlformats.org/presentationml/2006/ole">
            <mc:AlternateContent xmlns:mc="http://schemas.openxmlformats.org/markup-compatibility/2006">
              <mc:Choice xmlns:v="urn:schemas-microsoft-com:vml" Requires="v">
                <p:oleObj spid="_x0000_s49165" name="Worksheet" r:id="rId5" imgW="3124200" imgH="3213100" progId="Excel.Sheet.8">
                  <p:embed/>
                </p:oleObj>
              </mc:Choice>
              <mc:Fallback>
                <p:oleObj name="Worksheet" r:id="rId5" imgW="3124200" imgH="321310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609600"/>
                        <a:ext cx="5334000" cy="550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685800" y="381000"/>
            <a:ext cx="7772400" cy="1143000"/>
          </a:xfrm>
        </p:spPr>
        <p:txBody>
          <a:bodyPr/>
          <a:lstStyle/>
          <a:p>
            <a:pPr eaLnBrk="1" hangingPunct="1"/>
            <a:r>
              <a:rPr lang="en-US" sz="3600">
                <a:solidFill>
                  <a:schemeClr val="accent1"/>
                </a:solidFill>
                <a:latin typeface="Times" charset="0"/>
                <a:ea typeface="Osaka" charset="0"/>
                <a:cs typeface="Osaka" charset="0"/>
              </a:rPr>
              <a:t>Structured exposure</a:t>
            </a:r>
            <a:endParaRPr lang="en-US">
              <a:solidFill>
                <a:srgbClr val="5F688B"/>
              </a:solidFill>
              <a:latin typeface="Arial" charset="0"/>
              <a:ea typeface="Osaka" charset="0"/>
              <a:cs typeface="Osaka" charset="0"/>
            </a:endParaRPr>
          </a:p>
        </p:txBody>
      </p:sp>
      <p:pic>
        <p:nvPicPr>
          <p:cNvPr id="148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4305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35829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25" y="37353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25" y="3887788"/>
            <a:ext cx="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8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33400"/>
            <a:ext cx="5867400" cy="5867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body" idx="1"/>
          </p:nvPr>
        </p:nvSpPr>
        <p:spPr>
          <a:xfrm>
            <a:off x="685800" y="1905000"/>
            <a:ext cx="7772400" cy="4114800"/>
          </a:xfrm>
        </p:spPr>
        <p:txBody>
          <a:bodyPr/>
          <a:lstStyle/>
          <a:p>
            <a:pPr>
              <a:lnSpc>
                <a:spcPct val="93000"/>
              </a:lnSpc>
              <a:spcBef>
                <a:spcPct val="0"/>
              </a:spcBef>
              <a:buClr>
                <a:srgbClr val="333366"/>
              </a:buClr>
              <a:buFont typeface="StarSymbol" charset="0"/>
              <a:buNone/>
            </a:pPr>
            <a:r>
              <a:rPr lang="en-GB" sz="2800" dirty="0">
                <a:solidFill>
                  <a:srgbClr val="FFFFFF"/>
                </a:solidFill>
                <a:latin typeface="Times" charset="0"/>
                <a:ea typeface="Osaka" charset="0"/>
                <a:cs typeface="Osaka" charset="0"/>
              </a:rPr>
              <a:t>•  </a:t>
            </a:r>
            <a:r>
              <a:rPr lang="en-GB" sz="2400" dirty="0">
                <a:solidFill>
                  <a:srgbClr val="FFFFFF"/>
                </a:solidFill>
                <a:latin typeface="Times" charset="0"/>
                <a:ea typeface="Osaka" charset="0"/>
                <a:cs typeface="Osaka" charset="0"/>
              </a:rPr>
              <a:t>Organization of training materials significantly influenced perceptual learning of accented speech</a:t>
            </a:r>
          </a:p>
          <a:p>
            <a:pPr>
              <a:lnSpc>
                <a:spcPct val="93000"/>
              </a:lnSpc>
              <a:spcBef>
                <a:spcPct val="0"/>
              </a:spcBef>
              <a:buClr>
                <a:srgbClr val="333366"/>
              </a:buClr>
              <a:buFont typeface="StarSymbol" charset="0"/>
              <a:buNone/>
            </a:pPr>
            <a:endParaRPr lang="en-GB" sz="2400" dirty="0">
              <a:solidFill>
                <a:srgbClr val="FFFFFF"/>
              </a:solidFill>
              <a:latin typeface="Times" charset="0"/>
              <a:ea typeface="Osaka" charset="0"/>
              <a:cs typeface="Osaka" charset="0"/>
            </a:endParaRPr>
          </a:p>
          <a:p>
            <a:pPr>
              <a:lnSpc>
                <a:spcPct val="93000"/>
              </a:lnSpc>
              <a:spcBef>
                <a:spcPct val="0"/>
              </a:spcBef>
              <a:buClr>
                <a:srgbClr val="333366"/>
              </a:buClr>
              <a:buFont typeface="StarSymbol" charset="0"/>
              <a:buNone/>
            </a:pPr>
            <a:r>
              <a:rPr lang="en-GB" sz="2400" dirty="0">
                <a:solidFill>
                  <a:srgbClr val="FFFFFF"/>
                </a:solidFill>
                <a:latin typeface="Times" charset="0"/>
                <a:ea typeface="Osaka" charset="0"/>
                <a:cs typeface="Osaka" charset="0"/>
              </a:rPr>
              <a:t>•  High-variability stimuli appear to draw attention to accent-general properties of speech, perhaps due to comparison and </a:t>
            </a:r>
            <a:r>
              <a:rPr lang="en-GB" sz="2400" dirty="0" smtClean="0">
                <a:solidFill>
                  <a:srgbClr val="FFFFFF"/>
                </a:solidFill>
                <a:latin typeface="Times" charset="0"/>
                <a:ea typeface="Osaka" charset="0"/>
                <a:cs typeface="Osaka" charset="0"/>
              </a:rPr>
              <a:t>alignment </a:t>
            </a:r>
          </a:p>
          <a:p>
            <a:pPr>
              <a:lnSpc>
                <a:spcPct val="93000"/>
              </a:lnSpc>
              <a:spcBef>
                <a:spcPct val="0"/>
              </a:spcBef>
              <a:buClr>
                <a:srgbClr val="333366"/>
              </a:buClr>
              <a:buFont typeface="StarSymbol" charset="0"/>
              <a:buNone/>
            </a:pPr>
            <a:r>
              <a:rPr lang="en-GB" sz="2400" dirty="0">
                <a:solidFill>
                  <a:srgbClr val="FFFFFF"/>
                </a:solidFill>
                <a:latin typeface="Times" charset="0"/>
                <a:ea typeface="Osaka" charset="0"/>
                <a:cs typeface="Osaka" charset="0"/>
              </a:rPr>
              <a:t>	</a:t>
            </a:r>
            <a:r>
              <a:rPr lang="en-GB" sz="2400" dirty="0" smtClean="0">
                <a:solidFill>
                  <a:srgbClr val="FFFFFF"/>
                </a:solidFill>
                <a:latin typeface="Times" charset="0"/>
                <a:ea typeface="Osaka" charset="0"/>
                <a:cs typeface="Osaka" charset="0"/>
              </a:rPr>
              <a:t>	</a:t>
            </a:r>
            <a:r>
              <a:rPr lang="en-GB" sz="1800" dirty="0" smtClean="0">
                <a:solidFill>
                  <a:srgbClr val="FFFFFF"/>
                </a:solidFill>
                <a:latin typeface="Times" charset="0"/>
                <a:ea typeface="Osaka" charset="0"/>
                <a:cs typeface="Osaka" charset="0"/>
              </a:rPr>
              <a:t>(</a:t>
            </a:r>
            <a:r>
              <a:rPr lang="en-GB" sz="1800" dirty="0" err="1" smtClean="0">
                <a:solidFill>
                  <a:srgbClr val="FFFFFF"/>
                </a:solidFill>
                <a:latin typeface="Times" charset="0"/>
                <a:ea typeface="Osaka" charset="0"/>
                <a:cs typeface="Osaka" charset="0"/>
              </a:rPr>
              <a:t>Markman</a:t>
            </a:r>
            <a:r>
              <a:rPr lang="en-GB" sz="1800" dirty="0" smtClean="0">
                <a:solidFill>
                  <a:srgbClr val="FFFFFF"/>
                </a:solidFill>
                <a:latin typeface="Times" charset="0"/>
                <a:ea typeface="Osaka" charset="0"/>
                <a:cs typeface="Osaka" charset="0"/>
              </a:rPr>
              <a:t> &amp; </a:t>
            </a:r>
            <a:r>
              <a:rPr lang="en-GB" sz="1800" dirty="0" err="1" smtClean="0">
                <a:solidFill>
                  <a:srgbClr val="FFFFFF"/>
                </a:solidFill>
                <a:latin typeface="Times" charset="0"/>
                <a:ea typeface="Osaka" charset="0"/>
                <a:cs typeface="Osaka" charset="0"/>
              </a:rPr>
              <a:t>Gentner</a:t>
            </a:r>
            <a:r>
              <a:rPr lang="en-GB" sz="1800" dirty="0" smtClean="0">
                <a:solidFill>
                  <a:srgbClr val="FFFFFF"/>
                </a:solidFill>
                <a:latin typeface="Times" charset="0"/>
                <a:ea typeface="Osaka" charset="0"/>
                <a:cs typeface="Osaka" charset="0"/>
              </a:rPr>
              <a:t>, 1993; </a:t>
            </a:r>
            <a:r>
              <a:rPr lang="en-GB" sz="1800" dirty="0" err="1" smtClean="0">
                <a:solidFill>
                  <a:srgbClr val="FFFFFF"/>
                </a:solidFill>
                <a:latin typeface="Times" charset="0"/>
                <a:ea typeface="Osaka" charset="0"/>
                <a:cs typeface="Osaka" charset="0"/>
              </a:rPr>
              <a:t>Namy</a:t>
            </a:r>
            <a:r>
              <a:rPr lang="en-GB" sz="1800" dirty="0" smtClean="0">
                <a:solidFill>
                  <a:srgbClr val="FFFFFF"/>
                </a:solidFill>
                <a:latin typeface="Times" charset="0"/>
                <a:ea typeface="Osaka" charset="0"/>
                <a:cs typeface="Osaka" charset="0"/>
              </a:rPr>
              <a:t> &amp; </a:t>
            </a:r>
            <a:r>
              <a:rPr lang="en-GB" sz="1800" dirty="0" err="1" smtClean="0">
                <a:solidFill>
                  <a:srgbClr val="FFFFFF"/>
                </a:solidFill>
                <a:latin typeface="Times" charset="0"/>
                <a:ea typeface="Osaka" charset="0"/>
                <a:cs typeface="Osaka" charset="0"/>
              </a:rPr>
              <a:t>Gentner</a:t>
            </a:r>
            <a:r>
              <a:rPr lang="en-GB" sz="1800" dirty="0" smtClean="0">
                <a:solidFill>
                  <a:srgbClr val="FFFFFF"/>
                </a:solidFill>
                <a:latin typeface="Times" charset="0"/>
                <a:ea typeface="Osaka" charset="0"/>
                <a:cs typeface="Osaka" charset="0"/>
              </a:rPr>
              <a:t>, 2002; Sumner, 2011)</a:t>
            </a:r>
            <a:endParaRPr lang="en-US" sz="1800" dirty="0">
              <a:solidFill>
                <a:srgbClr val="FFFFFF"/>
              </a:solidFill>
              <a:latin typeface="Times" charset="0"/>
              <a:ea typeface="Osaka" charset="0"/>
              <a:cs typeface="Osaka" charset="0"/>
            </a:endParaRPr>
          </a:p>
          <a:p>
            <a:pPr>
              <a:lnSpc>
                <a:spcPct val="90000"/>
              </a:lnSpc>
              <a:buFontTx/>
              <a:buNone/>
            </a:pPr>
            <a:r>
              <a:rPr lang="en-US" sz="2800" dirty="0">
                <a:solidFill>
                  <a:srgbClr val="FFFFFF"/>
                </a:solidFill>
                <a:latin typeface="Times" charset="0"/>
                <a:ea typeface="Osaka" charset="0"/>
                <a:cs typeface="Osaka" charset="0"/>
              </a:rPr>
              <a:t>		</a:t>
            </a:r>
          </a:p>
        </p:txBody>
      </p:sp>
      <p:sp>
        <p:nvSpPr>
          <p:cNvPr id="176131"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200">
                <a:solidFill>
                  <a:schemeClr val="accent1"/>
                </a:solidFill>
              </a:rPr>
              <a:t>Comparison and Learning</a:t>
            </a:r>
            <a:endParaRPr lang="en-US" sz="44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2800">
                <a:solidFill>
                  <a:schemeClr val="accent1"/>
                </a:solidFill>
                <a:latin typeface="Times" charset="0"/>
                <a:ea typeface="Osaka" charset="0"/>
                <a:cs typeface="Osaka" charset="0"/>
              </a:rPr>
              <a:t>Spoken Language and Variation</a:t>
            </a:r>
            <a:endParaRPr lang="en-US" sz="2800">
              <a:solidFill>
                <a:srgbClr val="FFFFFF"/>
              </a:solidFill>
              <a:latin typeface="Times" charset="0"/>
              <a:ea typeface="Osaka" charset="0"/>
              <a:cs typeface="Osaka" charset="0"/>
            </a:endParaRPr>
          </a:p>
        </p:txBody>
      </p:sp>
      <p:sp>
        <p:nvSpPr>
          <p:cNvPr id="22530" name="Rectangle 3"/>
          <p:cNvSpPr>
            <a:spLocks noGrp="1" noChangeArrowheads="1"/>
          </p:cNvSpPr>
          <p:nvPr>
            <p:ph type="body" idx="1"/>
          </p:nvPr>
        </p:nvSpPr>
        <p:spPr>
          <a:xfrm>
            <a:off x="685800" y="1752600"/>
            <a:ext cx="8686800" cy="4114800"/>
          </a:xfrm>
        </p:spPr>
        <p:txBody>
          <a:bodyPr/>
          <a:lstStyle/>
          <a:p>
            <a:pPr>
              <a:lnSpc>
                <a:spcPct val="90000"/>
              </a:lnSpc>
              <a:defRPr/>
            </a:pPr>
            <a:r>
              <a:rPr lang="en-US" sz="2400" dirty="0" smtClean="0">
                <a:solidFill>
                  <a:srgbClr val="FFFFFF"/>
                </a:solidFill>
                <a:latin typeface="Times" charset="0"/>
                <a:ea typeface="Osaka" charset="0"/>
                <a:cs typeface="Osaka" charset="0"/>
              </a:rPr>
              <a:t>Informative and socially relevant</a:t>
            </a:r>
            <a:endParaRPr lang="en-US" sz="2400" dirty="0">
              <a:solidFill>
                <a:srgbClr val="FFFFFF"/>
              </a:solidFill>
              <a:latin typeface="Times" charset="0"/>
              <a:ea typeface="Osaka" charset="0"/>
              <a:cs typeface="Osaka" charset="0"/>
            </a:endParaRPr>
          </a:p>
          <a:p>
            <a:pPr>
              <a:lnSpc>
                <a:spcPct val="90000"/>
              </a:lnSpc>
              <a:defRPr/>
            </a:pPr>
            <a:endParaRPr lang="en-US" sz="1200" dirty="0">
              <a:solidFill>
                <a:srgbClr val="FFFFFF"/>
              </a:solidFill>
              <a:latin typeface="Times" charset="0"/>
              <a:ea typeface="Osaka" charset="0"/>
              <a:cs typeface="Osaka" charset="0"/>
            </a:endParaRPr>
          </a:p>
          <a:p>
            <a:pPr marL="457200" lvl="1" indent="0">
              <a:lnSpc>
                <a:spcPct val="90000"/>
              </a:lnSpc>
              <a:buFontTx/>
              <a:buNone/>
              <a:defRPr/>
            </a:pPr>
            <a:r>
              <a:rPr lang="en-US" sz="2000" dirty="0">
                <a:solidFill>
                  <a:srgbClr val="AFBFFF"/>
                </a:solidFill>
                <a:latin typeface="Times" charset="0"/>
                <a:ea typeface="Osaka" charset="0"/>
                <a:cs typeface="Osaka" charset="0"/>
              </a:rPr>
              <a:t>	</a:t>
            </a:r>
            <a:r>
              <a:rPr lang="en-US" sz="2000" dirty="0" smtClean="0">
                <a:solidFill>
                  <a:srgbClr val="AFBFFF"/>
                </a:solidFill>
                <a:latin typeface="Times" charset="0"/>
                <a:ea typeface="Osaka" charset="0"/>
                <a:cs typeface="Osaka" charset="0"/>
              </a:rPr>
              <a:t> </a:t>
            </a:r>
            <a:r>
              <a:rPr lang="en-US" sz="2400" i="1" dirty="0">
                <a:solidFill>
                  <a:srgbClr val="AFBFFF"/>
                </a:solidFill>
                <a:latin typeface="Times" charset="0"/>
                <a:ea typeface="Osaka" charset="0"/>
                <a:cs typeface="Osaka" charset="0"/>
              </a:rPr>
              <a:t>talker identity, age, emotion, social </a:t>
            </a:r>
            <a:r>
              <a:rPr lang="en-US" sz="2400" i="1" dirty="0" smtClean="0">
                <a:solidFill>
                  <a:srgbClr val="AFBFFF"/>
                </a:solidFill>
                <a:latin typeface="Times" charset="0"/>
                <a:ea typeface="Osaka" charset="0"/>
                <a:cs typeface="Osaka" charset="0"/>
              </a:rPr>
              <a:t>status, health</a:t>
            </a:r>
          </a:p>
          <a:p>
            <a:pPr marL="457200" lvl="1" indent="0">
              <a:lnSpc>
                <a:spcPct val="90000"/>
              </a:lnSpc>
              <a:buFontTx/>
              <a:buNone/>
              <a:defRPr/>
            </a:pPr>
            <a:endParaRPr lang="en-US" sz="2000" dirty="0">
              <a:solidFill>
                <a:srgbClr val="FFFFFF"/>
              </a:solidFill>
              <a:latin typeface="Times" charset="0"/>
              <a:ea typeface="Osaka" charset="0"/>
              <a:cs typeface="Osaka" charset="0"/>
            </a:endParaRPr>
          </a:p>
          <a:p>
            <a:pPr>
              <a:lnSpc>
                <a:spcPct val="90000"/>
              </a:lnSpc>
              <a:defRPr/>
            </a:pPr>
            <a:r>
              <a:rPr lang="en-US" sz="2400" dirty="0">
                <a:solidFill>
                  <a:srgbClr val="FFFFFF"/>
                </a:solidFill>
                <a:latin typeface="Times" charset="0"/>
                <a:ea typeface="Osaka" charset="0"/>
                <a:cs typeface="Osaka" charset="0"/>
              </a:rPr>
              <a:t>Changes how </a:t>
            </a:r>
            <a:r>
              <a:rPr lang="en-US" sz="2400" dirty="0" smtClean="0">
                <a:solidFill>
                  <a:srgbClr val="FFFFFF"/>
                </a:solidFill>
                <a:latin typeface="Times" charset="0"/>
                <a:ea typeface="Osaka" charset="0"/>
                <a:cs typeface="Osaka" charset="0"/>
              </a:rPr>
              <a:t>words are realized </a:t>
            </a:r>
            <a:r>
              <a:rPr lang="en-US" sz="2400" dirty="0">
                <a:solidFill>
                  <a:srgbClr val="FFFFFF"/>
                </a:solidFill>
                <a:latin typeface="Times" charset="0"/>
                <a:ea typeface="Osaka" charset="0"/>
                <a:cs typeface="Osaka" charset="0"/>
              </a:rPr>
              <a:t>in the acoustic speech signal</a:t>
            </a:r>
          </a:p>
          <a:p>
            <a:pPr marL="914400" lvl="2" indent="0">
              <a:lnSpc>
                <a:spcPct val="90000"/>
              </a:lnSpc>
              <a:buFontTx/>
              <a:buNone/>
              <a:defRPr/>
            </a:pPr>
            <a:endParaRPr lang="en-US" sz="2000" dirty="0" smtClean="0">
              <a:solidFill>
                <a:srgbClr val="FFFFFF"/>
              </a:solidFill>
              <a:latin typeface="Times" charset="0"/>
              <a:ea typeface="Osaka" charset="0"/>
              <a:cs typeface="Osaka" charset="0"/>
            </a:endParaRPr>
          </a:p>
          <a:p>
            <a:pPr marL="914400" lvl="2" indent="0">
              <a:lnSpc>
                <a:spcPct val="90000"/>
              </a:lnSpc>
              <a:buFontTx/>
              <a:buNone/>
              <a:defRPr/>
            </a:pPr>
            <a:r>
              <a:rPr lang="en-US" sz="2000" dirty="0">
                <a:solidFill>
                  <a:srgbClr val="FFFFFF"/>
                </a:solidFill>
                <a:latin typeface="Times" charset="0"/>
                <a:ea typeface="Osaka" charset="0"/>
                <a:cs typeface="Osaka" charset="0"/>
              </a:rPr>
              <a:t>	</a:t>
            </a:r>
            <a:r>
              <a:rPr lang="en-US" sz="1800" dirty="0" smtClean="0">
                <a:solidFill>
                  <a:srgbClr val="FFFFFF"/>
                </a:solidFill>
                <a:latin typeface="Times" charset="0"/>
                <a:ea typeface="Osaka" charset="0"/>
                <a:cs typeface="Osaka" charset="0"/>
              </a:rPr>
              <a:t>bug</a:t>
            </a:r>
            <a:r>
              <a:rPr lang="en-US" dirty="0">
                <a:solidFill>
                  <a:srgbClr val="AFBFFF"/>
                </a:solidFill>
                <a:latin typeface="Times" charset="0"/>
                <a:ea typeface="Osaka" charset="0"/>
                <a:cs typeface="Osaka" charset="0"/>
              </a:rPr>
              <a:t>, </a:t>
            </a:r>
            <a:r>
              <a:rPr lang="en-US" dirty="0">
                <a:solidFill>
                  <a:schemeClr val="accent1">
                    <a:lumMod val="75000"/>
                  </a:schemeClr>
                </a:solidFill>
                <a:latin typeface="Bernard MT Condensed" charset="0"/>
                <a:ea typeface="Osaka" charset="0"/>
                <a:cs typeface="Osaka" charset="0"/>
              </a:rPr>
              <a:t>bug</a:t>
            </a:r>
            <a:r>
              <a:rPr lang="en-US" dirty="0">
                <a:solidFill>
                  <a:srgbClr val="AFBFFF"/>
                </a:solidFill>
                <a:latin typeface="Times" charset="0"/>
                <a:ea typeface="Osaka" charset="0"/>
                <a:cs typeface="Osaka" charset="0"/>
              </a:rPr>
              <a:t>, </a:t>
            </a:r>
            <a:r>
              <a:rPr lang="en-US" dirty="0">
                <a:solidFill>
                  <a:schemeClr val="accent6">
                    <a:lumMod val="60000"/>
                    <a:lumOff val="40000"/>
                  </a:schemeClr>
                </a:solidFill>
                <a:latin typeface="Curlz MT" charset="0"/>
                <a:ea typeface="Osaka" charset="0"/>
                <a:cs typeface="Osaka" charset="0"/>
              </a:rPr>
              <a:t>bug</a:t>
            </a:r>
            <a:r>
              <a:rPr lang="en-US" dirty="0">
                <a:solidFill>
                  <a:srgbClr val="AFBFFF"/>
                </a:solidFill>
                <a:latin typeface="Times" charset="0"/>
                <a:ea typeface="Osaka" charset="0"/>
                <a:cs typeface="Osaka" charset="0"/>
              </a:rPr>
              <a:t>, </a:t>
            </a:r>
            <a:r>
              <a:rPr lang="en-US" i="1" dirty="0">
                <a:solidFill>
                  <a:schemeClr val="bg2">
                    <a:lumMod val="75000"/>
                  </a:schemeClr>
                </a:solidFill>
                <a:latin typeface="Times" charset="0"/>
                <a:ea typeface="Osaka" charset="0"/>
                <a:cs typeface="Osaka" charset="0"/>
              </a:rPr>
              <a:t>bug</a:t>
            </a:r>
            <a:r>
              <a:rPr lang="en-US" dirty="0">
                <a:solidFill>
                  <a:srgbClr val="AFBFFF"/>
                </a:solidFill>
                <a:latin typeface="Times" charset="0"/>
                <a:ea typeface="Osaka" charset="0"/>
                <a:cs typeface="Osaka" charset="0"/>
              </a:rPr>
              <a:t>, </a:t>
            </a:r>
            <a:r>
              <a:rPr lang="en-US" b="1" i="1" dirty="0">
                <a:solidFill>
                  <a:schemeClr val="bg1">
                    <a:lumMod val="20000"/>
                    <a:lumOff val="80000"/>
                  </a:schemeClr>
                </a:solidFill>
                <a:latin typeface="Times" charset="0"/>
                <a:ea typeface="Osaka" charset="0"/>
                <a:cs typeface="Osaka" charset="0"/>
              </a:rPr>
              <a:t>bug</a:t>
            </a:r>
            <a:r>
              <a:rPr lang="en-US" dirty="0">
                <a:solidFill>
                  <a:srgbClr val="AFBFFF"/>
                </a:solidFill>
                <a:latin typeface="Times" charset="0"/>
                <a:ea typeface="Osaka" charset="0"/>
                <a:cs typeface="Osaka" charset="0"/>
              </a:rPr>
              <a:t>, </a:t>
            </a:r>
            <a:r>
              <a:rPr lang="en-US" dirty="0" smtClean="0">
                <a:solidFill>
                  <a:schemeClr val="accent2">
                    <a:lumMod val="75000"/>
                  </a:schemeClr>
                </a:solidFill>
                <a:latin typeface="Herculanum" charset="0"/>
                <a:ea typeface="Osaka" charset="0"/>
                <a:cs typeface="Osaka" charset="0"/>
              </a:rPr>
              <a:t>bug</a:t>
            </a:r>
          </a:p>
          <a:p>
            <a:pPr marL="914400" lvl="2" indent="0">
              <a:lnSpc>
                <a:spcPct val="90000"/>
              </a:lnSpc>
              <a:buFontTx/>
              <a:buNone/>
              <a:defRPr/>
            </a:pPr>
            <a:endParaRPr lang="en-US" dirty="0">
              <a:solidFill>
                <a:schemeClr val="accent2">
                  <a:lumMod val="75000"/>
                </a:schemeClr>
              </a:solidFill>
              <a:latin typeface="Times" charset="0"/>
              <a:ea typeface="Osaka" charset="0"/>
              <a:cs typeface="Osaka" charset="0"/>
            </a:endParaRPr>
          </a:p>
          <a:p>
            <a:pPr lvl="2">
              <a:lnSpc>
                <a:spcPct val="90000"/>
              </a:lnSpc>
              <a:buFontTx/>
              <a:buNone/>
              <a:defRPr/>
            </a:pPr>
            <a:endParaRPr lang="en-US" dirty="0">
              <a:solidFill>
                <a:srgbClr val="FFFFFF"/>
              </a:solidFill>
              <a:latin typeface="Times" charset="0"/>
              <a:ea typeface="Osaka" charset="0"/>
              <a:cs typeface="Osaka" charset="0"/>
            </a:endParaRPr>
          </a:p>
          <a:p>
            <a:pPr>
              <a:lnSpc>
                <a:spcPct val="90000"/>
              </a:lnSpc>
              <a:buFontTx/>
              <a:buNone/>
              <a:defRPr/>
            </a:pPr>
            <a:r>
              <a:rPr lang="en-US" sz="2400" i="1" dirty="0" smtClean="0">
                <a:solidFill>
                  <a:schemeClr val="hlink"/>
                </a:solidFill>
                <a:latin typeface="Times" charset="0"/>
                <a:ea typeface="Osaka" charset="0"/>
                <a:cs typeface="Osaka" charset="0"/>
              </a:rPr>
              <a:t>Problem:</a:t>
            </a:r>
            <a:r>
              <a:rPr lang="en-US" sz="2400" dirty="0" smtClean="0">
                <a:solidFill>
                  <a:srgbClr val="FBFFFC"/>
                </a:solidFill>
                <a:latin typeface="Times" charset="0"/>
                <a:ea typeface="Osaka" charset="0"/>
                <a:cs typeface="Osaka" charset="0"/>
              </a:rPr>
              <a:t>  How do listeners contend with the enormous amount of variability in speech?</a:t>
            </a:r>
          </a:p>
          <a:p>
            <a:pPr>
              <a:lnSpc>
                <a:spcPct val="90000"/>
              </a:lnSpc>
              <a:buFontTx/>
              <a:buNone/>
              <a:defRPr/>
            </a:pPr>
            <a:endParaRPr lang="en-US" sz="2400" dirty="0">
              <a:solidFill>
                <a:srgbClr val="FFFFFF"/>
              </a:solidFill>
              <a:latin typeface="Times"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z="2800">
                <a:solidFill>
                  <a:schemeClr val="accent1"/>
                </a:solidFill>
                <a:latin typeface="Times" charset="0"/>
                <a:ea typeface="Osaka" charset="0"/>
                <a:cs typeface="Osaka" charset="0"/>
              </a:rPr>
              <a:t>Outline</a:t>
            </a:r>
            <a:endParaRPr lang="en-US" sz="2800">
              <a:solidFill>
                <a:srgbClr val="FFFFFF"/>
              </a:solidFill>
              <a:latin typeface="Times" charset="0"/>
              <a:ea typeface="Osaka" charset="0"/>
              <a:cs typeface="Osaka" charset="0"/>
            </a:endParaRPr>
          </a:p>
        </p:txBody>
      </p:sp>
      <p:sp>
        <p:nvSpPr>
          <p:cNvPr id="55298" name="Rectangle 3"/>
          <p:cNvSpPr>
            <a:spLocks noGrp="1" noChangeArrowheads="1"/>
          </p:cNvSpPr>
          <p:nvPr>
            <p:ph type="body" idx="1"/>
          </p:nvPr>
        </p:nvSpPr>
        <p:spPr>
          <a:xfrm>
            <a:off x="762000" y="1600200"/>
            <a:ext cx="7772400" cy="4114800"/>
          </a:xfrm>
        </p:spPr>
        <p:txBody>
          <a:bodyPr/>
          <a:lstStyle/>
          <a:p>
            <a:pPr lvl="1">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 Short-term task-related changes in attention or expectation</a:t>
            </a:r>
          </a:p>
          <a:p>
            <a:pPr lvl="1">
              <a:spcBef>
                <a:spcPct val="0"/>
              </a:spcBef>
              <a:buFontTx/>
              <a:buNone/>
            </a:pPr>
            <a:r>
              <a:rPr lang="en-US" sz="2400">
                <a:solidFill>
                  <a:srgbClr val="FFFFFF"/>
                </a:solidFill>
                <a:latin typeface="Times" charset="0"/>
                <a:ea typeface="Osaka" charset="0"/>
                <a:cs typeface="Osaka" charset="0"/>
              </a:rPr>
              <a:t>		   </a:t>
            </a:r>
            <a:r>
              <a:rPr lang="en-US" sz="2400" i="1">
                <a:solidFill>
                  <a:srgbClr val="AFBFFF"/>
                </a:solidFill>
                <a:latin typeface="Times" charset="0"/>
                <a:ea typeface="Osaka" charset="0"/>
                <a:cs typeface="Osaka" charset="0"/>
              </a:rPr>
              <a:t> - perceptual adaptation to accented speech</a:t>
            </a:r>
          </a:p>
          <a:p>
            <a:pPr lvl="1">
              <a:spcBef>
                <a:spcPct val="0"/>
              </a:spcBef>
              <a:buFontTx/>
              <a:buNone/>
            </a:pPr>
            <a:r>
              <a:rPr lang="en-US" sz="2400" i="1">
                <a:solidFill>
                  <a:srgbClr val="AFBFFF"/>
                </a:solidFill>
                <a:latin typeface="Times" charset="0"/>
                <a:ea typeface="Osaka" charset="0"/>
                <a:cs typeface="Osaka" charset="0"/>
              </a:rPr>
              <a:t>		    - attention and structured exposure</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 Long-term differences in listeners’ sensitivity to socially relevant variation</a:t>
            </a:r>
          </a:p>
          <a:p>
            <a:pPr lvl="1">
              <a:spcBef>
                <a:spcPct val="0"/>
              </a:spcBef>
              <a:buFontTx/>
              <a:buNone/>
            </a:pPr>
            <a:r>
              <a:rPr lang="en-US" sz="2400">
                <a:solidFill>
                  <a:srgbClr val="FFFFFF"/>
                </a:solidFill>
                <a:latin typeface="Times" charset="0"/>
                <a:ea typeface="Osaka" charset="0"/>
                <a:cs typeface="Osaka" charset="0"/>
              </a:rPr>
              <a:t>		    </a:t>
            </a:r>
            <a:r>
              <a:rPr lang="en-US" sz="2400" i="1">
                <a:solidFill>
                  <a:srgbClr val="AFBFFF"/>
                </a:solidFill>
                <a:latin typeface="Times" charset="0"/>
                <a:ea typeface="Osaka" charset="0"/>
                <a:cs typeface="Osaka" charset="0"/>
              </a:rPr>
              <a:t>- vocal adaptation </a:t>
            </a:r>
          </a:p>
          <a:p>
            <a:pPr lvl="1">
              <a:spcBef>
                <a:spcPct val="0"/>
              </a:spcBef>
              <a:buFontTx/>
              <a:buNone/>
            </a:pPr>
            <a:r>
              <a:rPr lang="en-US" sz="2400" i="1">
                <a:solidFill>
                  <a:srgbClr val="AFBFFF"/>
                </a:solidFill>
                <a:latin typeface="Times" charset="0"/>
                <a:ea typeface="Osaka" charset="0"/>
                <a:cs typeface="Osaka" charset="0"/>
              </a:rPr>
              <a:t>		    - listener-talker attunement</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2800">
                <a:solidFill>
                  <a:schemeClr val="accent1"/>
                </a:solidFill>
                <a:latin typeface="Times" charset="0"/>
                <a:ea typeface="Osaka" charset="0"/>
                <a:cs typeface="Osaka" charset="0"/>
              </a:rPr>
              <a:t>Outline</a:t>
            </a:r>
            <a:endParaRPr lang="en-US" sz="2800">
              <a:solidFill>
                <a:srgbClr val="FFFFFF"/>
              </a:solidFill>
              <a:latin typeface="Times" charset="0"/>
              <a:ea typeface="Osaka" charset="0"/>
              <a:cs typeface="Osaka" charset="0"/>
            </a:endParaRPr>
          </a:p>
        </p:txBody>
      </p:sp>
      <p:sp>
        <p:nvSpPr>
          <p:cNvPr id="57346" name="Rectangle 3"/>
          <p:cNvSpPr>
            <a:spLocks noGrp="1" noChangeArrowheads="1"/>
          </p:cNvSpPr>
          <p:nvPr>
            <p:ph type="body" idx="1"/>
          </p:nvPr>
        </p:nvSpPr>
        <p:spPr>
          <a:xfrm>
            <a:off x="762000" y="1600200"/>
            <a:ext cx="7772400" cy="4114800"/>
          </a:xfrm>
        </p:spPr>
        <p:txBody>
          <a:bodyPr/>
          <a:lstStyle/>
          <a:p>
            <a:pPr lvl="1">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 Long-term differences in listeners’ sensitivity to socially relevant variation</a:t>
            </a:r>
          </a:p>
          <a:p>
            <a:pPr lvl="1">
              <a:spcBef>
                <a:spcPct val="0"/>
              </a:spcBef>
              <a:buFontTx/>
              <a:buNone/>
            </a:pPr>
            <a:r>
              <a:rPr lang="en-US" sz="2400">
                <a:solidFill>
                  <a:srgbClr val="FFFFFF"/>
                </a:solidFill>
                <a:latin typeface="Times" charset="0"/>
                <a:ea typeface="Osaka" charset="0"/>
                <a:cs typeface="Osaka" charset="0"/>
              </a:rPr>
              <a:t>		    </a:t>
            </a:r>
            <a:r>
              <a:rPr lang="en-US" sz="2400" i="1">
                <a:solidFill>
                  <a:srgbClr val="AFBFFF"/>
                </a:solidFill>
                <a:latin typeface="Times" charset="0"/>
                <a:ea typeface="Osaka" charset="0"/>
                <a:cs typeface="Osaka" charset="0"/>
              </a:rPr>
              <a:t>- vocal adaptation </a:t>
            </a:r>
          </a:p>
          <a:p>
            <a:pPr lvl="1">
              <a:spcBef>
                <a:spcPct val="0"/>
              </a:spcBef>
              <a:buFontTx/>
              <a:buNone/>
            </a:pPr>
            <a:r>
              <a:rPr lang="en-US" sz="2400" i="1">
                <a:solidFill>
                  <a:srgbClr val="AFBFFF"/>
                </a:solidFill>
                <a:latin typeface="Times" charset="0"/>
                <a:ea typeface="Osaka" charset="0"/>
                <a:cs typeface="Osaka" charset="0"/>
              </a:rPr>
              <a:t>		    - listener-talker attunement</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609600" y="1905000"/>
            <a:ext cx="7772400" cy="4114800"/>
          </a:xfrm>
        </p:spPr>
        <p:txBody>
          <a:bodyPr/>
          <a:lstStyle/>
          <a:p>
            <a:pPr marL="0"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dirty="0" smtClean="0">
                <a:solidFill>
                  <a:srgbClr val="FFFFFF"/>
                </a:solidFill>
                <a:latin typeface="Times"/>
                <a:cs typeface="Times"/>
              </a:rPr>
              <a:t>	• Individual differences in listener characteristics and 			experience</a:t>
            </a:r>
          </a:p>
          <a:p>
            <a:pPr marL="0"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endParaRPr lang="en-US" sz="2400" dirty="0">
              <a:solidFill>
                <a:srgbClr val="FFFFFF"/>
              </a:solidFill>
              <a:latin typeface="Times"/>
              <a:cs typeface="Times"/>
            </a:endParaRPr>
          </a:p>
          <a:p>
            <a:pPr marL="0"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dirty="0" smtClean="0">
                <a:solidFill>
                  <a:srgbClr val="FFFFFF"/>
                </a:solidFill>
                <a:latin typeface="Times"/>
                <a:cs typeface="Times"/>
              </a:rPr>
              <a:t>			</a:t>
            </a:r>
            <a:r>
              <a:rPr lang="en-US" sz="2400" i="1" dirty="0" smtClean="0">
                <a:solidFill>
                  <a:schemeClr val="bg1">
                    <a:lumMod val="20000"/>
                    <a:lumOff val="80000"/>
                  </a:schemeClr>
                </a:solidFill>
                <a:latin typeface="Times"/>
                <a:cs typeface="Times"/>
              </a:rPr>
              <a:t>Gender differences in talker learning</a:t>
            </a:r>
          </a:p>
          <a:p>
            <a:pPr marL="0"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dirty="0">
                <a:solidFill>
                  <a:srgbClr val="FFFFFF"/>
                </a:solidFill>
                <a:latin typeface="Times"/>
                <a:cs typeface="Times"/>
              </a:rPr>
              <a:t>	</a:t>
            </a:r>
            <a:r>
              <a:rPr lang="en-US" sz="2400" dirty="0" smtClean="0">
                <a:solidFill>
                  <a:srgbClr val="FFFFFF"/>
                </a:solidFill>
                <a:latin typeface="Times"/>
                <a:cs typeface="Times"/>
              </a:rPr>
              <a:t>		</a:t>
            </a:r>
            <a:r>
              <a:rPr lang="en-US" sz="2400" i="1" dirty="0">
                <a:solidFill>
                  <a:schemeClr val="bg1">
                    <a:lumMod val="20000"/>
                    <a:lumOff val="80000"/>
                  </a:schemeClr>
                </a:solidFill>
                <a:latin typeface="Times"/>
                <a:cs typeface="Times"/>
              </a:rPr>
              <a:t>Gender differences in </a:t>
            </a:r>
            <a:r>
              <a:rPr lang="en-US" sz="2400" i="1" dirty="0" smtClean="0">
                <a:solidFill>
                  <a:schemeClr val="bg1">
                    <a:lumMod val="20000"/>
                    <a:lumOff val="80000"/>
                  </a:schemeClr>
                </a:solidFill>
                <a:latin typeface="Times"/>
                <a:cs typeface="Times"/>
              </a:rPr>
              <a:t>vocal accommodation</a:t>
            </a:r>
          </a:p>
          <a:p>
            <a:pPr marL="0"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i="1" dirty="0">
                <a:solidFill>
                  <a:schemeClr val="bg1">
                    <a:lumMod val="20000"/>
                    <a:lumOff val="80000"/>
                  </a:schemeClr>
                </a:solidFill>
                <a:latin typeface="Times"/>
                <a:cs typeface="Times"/>
              </a:rPr>
              <a:t>	</a:t>
            </a:r>
            <a:r>
              <a:rPr lang="en-US" sz="2400" i="1" dirty="0" smtClean="0">
                <a:solidFill>
                  <a:schemeClr val="bg1">
                    <a:lumMod val="20000"/>
                    <a:lumOff val="80000"/>
                  </a:schemeClr>
                </a:solidFill>
                <a:latin typeface="Times"/>
                <a:cs typeface="Times"/>
              </a:rPr>
              <a:t>		Social expectations and speaker adaptation</a:t>
            </a:r>
            <a:endParaRPr lang="en-US" sz="2400" i="1" dirty="0">
              <a:solidFill>
                <a:schemeClr val="bg1">
                  <a:lumMod val="20000"/>
                  <a:lumOff val="80000"/>
                </a:schemeClr>
              </a:solidFill>
              <a:latin typeface="Times"/>
              <a:cs typeface="Times"/>
            </a:endParaRPr>
          </a:p>
          <a:p>
            <a:pPr marL="0"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endParaRPr lang="en-US" sz="2400" dirty="0" smtClean="0">
              <a:solidFill>
                <a:srgbClr val="FFFFFF"/>
              </a:solidFill>
              <a:latin typeface="Times"/>
              <a:cs typeface="Times"/>
            </a:endParaRPr>
          </a:p>
        </p:txBody>
      </p:sp>
      <p:sp>
        <p:nvSpPr>
          <p:cNvPr id="176131"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200" dirty="0">
                <a:solidFill>
                  <a:schemeClr val="accent1"/>
                </a:solidFill>
              </a:rPr>
              <a:t>Individual Differences</a:t>
            </a:r>
            <a:endParaRPr lang="en-US" sz="4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body" idx="1"/>
          </p:nvPr>
        </p:nvSpPr>
        <p:spPr>
          <a:xfrm>
            <a:off x="609600" y="1905000"/>
            <a:ext cx="7772400" cy="4114800"/>
          </a:xfrm>
        </p:spPr>
        <p:txBody>
          <a:bodyPr/>
          <a:lstStyle/>
          <a:p>
            <a:pPr>
              <a:lnSpc>
                <a:spcPct val="90000"/>
              </a:lnSpc>
            </a:pPr>
            <a:endParaRPr lang="en-US" sz="2400">
              <a:solidFill>
                <a:srgbClr val="FFFFFF"/>
              </a:solidFill>
              <a:latin typeface="Times" charset="0"/>
              <a:ea typeface="Osaka" charset="0"/>
              <a:cs typeface="Times" charset="0"/>
            </a:endParaRPr>
          </a:p>
          <a:p>
            <a:pPr>
              <a:lnSpc>
                <a:spcPct val="90000"/>
              </a:lnSpc>
              <a:buFontTx/>
              <a:buNone/>
            </a:pPr>
            <a:r>
              <a:rPr lang="en-US" sz="2400">
                <a:solidFill>
                  <a:srgbClr val="FBFFFC"/>
                </a:solidFill>
                <a:latin typeface="Times" charset="0"/>
                <a:ea typeface="Osaka" charset="0"/>
                <a:cs typeface="Times" charset="0"/>
              </a:rPr>
              <a:t>Are there individual differences among listeners in perceptual      </a:t>
            </a:r>
          </a:p>
          <a:p>
            <a:pPr>
              <a:lnSpc>
                <a:spcPct val="90000"/>
              </a:lnSpc>
              <a:buFontTx/>
              <a:buNone/>
            </a:pPr>
            <a:r>
              <a:rPr lang="en-US" sz="2400">
                <a:solidFill>
                  <a:srgbClr val="FBFFFC"/>
                </a:solidFill>
                <a:latin typeface="Times" charset="0"/>
                <a:ea typeface="Osaka" charset="0"/>
                <a:cs typeface="Times" charset="0"/>
              </a:rPr>
              <a:t>     sensitivity to talker-specific characteristics?</a:t>
            </a:r>
          </a:p>
          <a:p>
            <a:pPr>
              <a:lnSpc>
                <a:spcPct val="90000"/>
              </a:lnSpc>
              <a:buFontTx/>
              <a:buNone/>
            </a:pPr>
            <a:endParaRPr lang="en-US" sz="2400">
              <a:solidFill>
                <a:srgbClr val="FBFFFC"/>
              </a:solidFill>
              <a:latin typeface="Times" charset="0"/>
              <a:ea typeface="Osaka" charset="0"/>
              <a:cs typeface="Times" charset="0"/>
            </a:endParaRPr>
          </a:p>
          <a:p>
            <a:pPr>
              <a:lnSpc>
                <a:spcPct val="90000"/>
              </a:lnSpc>
              <a:buFontTx/>
              <a:buNone/>
            </a:pPr>
            <a:r>
              <a:rPr lang="en-US" sz="2400">
                <a:solidFill>
                  <a:srgbClr val="FBFFFC"/>
                </a:solidFill>
                <a:latin typeface="Times" charset="0"/>
                <a:ea typeface="Osaka" charset="0"/>
                <a:cs typeface="Times" charset="0"/>
              </a:rPr>
              <a:t>		</a:t>
            </a:r>
            <a:r>
              <a:rPr lang="en-US" sz="2400" i="1">
                <a:solidFill>
                  <a:srgbClr val="AFBFFF"/>
                </a:solidFill>
                <a:latin typeface="Times" charset="0"/>
                <a:ea typeface="Osaka" charset="0"/>
                <a:cs typeface="Times" charset="0"/>
              </a:rPr>
              <a:t> gender differences in voice learning</a:t>
            </a:r>
          </a:p>
          <a:p>
            <a:pPr>
              <a:lnSpc>
                <a:spcPct val="93000"/>
              </a:lnSpc>
              <a:buClr>
                <a:srgbClr val="FFCC33"/>
              </a:buClr>
              <a:buFontTx/>
              <a:buNone/>
            </a:pPr>
            <a:endParaRPr lang="en-US" sz="2400">
              <a:solidFill>
                <a:srgbClr val="FFFFFF"/>
              </a:solidFill>
              <a:latin typeface="Times" charset="0"/>
              <a:ea typeface="Osaka" charset="0"/>
              <a:cs typeface="Times" charset="0"/>
            </a:endParaRPr>
          </a:p>
        </p:txBody>
      </p:sp>
      <p:sp>
        <p:nvSpPr>
          <p:cNvPr id="176131"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200" dirty="0">
                <a:solidFill>
                  <a:schemeClr val="accent1"/>
                </a:solidFill>
              </a:rPr>
              <a:t>Voice learning</a:t>
            </a:r>
            <a:endParaRPr lang="en-US" sz="4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z="3200" dirty="0">
                <a:solidFill>
                  <a:schemeClr val="accent1">
                    <a:lumMod val="75000"/>
                  </a:schemeClr>
                </a:solidFill>
                <a:latin typeface="Times"/>
                <a:cs typeface="Times"/>
              </a:rPr>
              <a:t>Procedure</a:t>
            </a:r>
          </a:p>
        </p:txBody>
      </p:sp>
      <p:sp>
        <p:nvSpPr>
          <p:cNvPr id="63490" name="Rectangle 3"/>
          <p:cNvSpPr>
            <a:spLocks noGrp="1" noChangeArrowheads="1"/>
          </p:cNvSpPr>
          <p:nvPr>
            <p:ph type="body" idx="1"/>
          </p:nvPr>
        </p:nvSpPr>
        <p:spPr>
          <a:xfrm>
            <a:off x="685800" y="1676400"/>
            <a:ext cx="7772400" cy="4114800"/>
          </a:xfrm>
        </p:spPr>
        <p:txBody>
          <a:bodyPr/>
          <a:lstStyle/>
          <a:p>
            <a:pPr>
              <a:lnSpc>
                <a:spcPct val="90000"/>
              </a:lnSpc>
              <a:buFontTx/>
              <a:buNone/>
            </a:pPr>
            <a:r>
              <a:rPr lang="en-US" sz="2400" b="1">
                <a:solidFill>
                  <a:srgbClr val="FFFFFF"/>
                </a:solidFill>
                <a:latin typeface="Times" charset="0"/>
                <a:ea typeface="Osaka" charset="0"/>
                <a:cs typeface="Times" charset="0"/>
              </a:rPr>
              <a:t>Training (days 1-3)</a:t>
            </a:r>
            <a:endParaRPr lang="en-US" sz="2400">
              <a:solidFill>
                <a:srgbClr val="FFFFFF"/>
              </a:solidFill>
              <a:latin typeface="Times" charset="0"/>
              <a:ea typeface="Osaka" charset="0"/>
              <a:cs typeface="Times" charset="0"/>
            </a:endParaRPr>
          </a:p>
          <a:p>
            <a:pPr>
              <a:lnSpc>
                <a:spcPct val="90000"/>
              </a:lnSpc>
              <a:buFontTx/>
              <a:buNone/>
            </a:pPr>
            <a:endParaRPr lang="en-US" sz="2400">
              <a:solidFill>
                <a:srgbClr val="FFFFFF"/>
              </a:solidFill>
              <a:latin typeface="Times" charset="0"/>
              <a:ea typeface="Osaka" charset="0"/>
              <a:cs typeface="Times" charset="0"/>
            </a:endParaRPr>
          </a:p>
          <a:p>
            <a:pPr>
              <a:lnSpc>
                <a:spcPct val="90000"/>
              </a:lnSpc>
              <a:buFontTx/>
              <a:buNone/>
            </a:pPr>
            <a:r>
              <a:rPr lang="en-US" sz="2400">
                <a:solidFill>
                  <a:srgbClr val="FFFFFF"/>
                </a:solidFill>
                <a:latin typeface="Times" charset="0"/>
                <a:ea typeface="Osaka" charset="0"/>
                <a:cs typeface="Times" charset="0"/>
              </a:rPr>
              <a:t>		</a:t>
            </a:r>
            <a:r>
              <a:rPr lang="en-US" sz="2400">
                <a:solidFill>
                  <a:srgbClr val="AFBFFF"/>
                </a:solidFill>
                <a:latin typeface="Times" charset="0"/>
                <a:ea typeface="Osaka" charset="0"/>
                <a:cs typeface="Times" charset="0"/>
              </a:rPr>
              <a:t>• 3 days of training on 10 talkers</a:t>
            </a:r>
            <a:r>
              <a:rPr lang="ja-JP" altLang="en-US" sz="2400">
                <a:solidFill>
                  <a:srgbClr val="AFBFFF"/>
                </a:solidFill>
                <a:latin typeface="Times" charset="0"/>
                <a:ea typeface="Osaka" charset="0"/>
                <a:cs typeface="Times" charset="0"/>
              </a:rPr>
              <a:t>’</a:t>
            </a:r>
            <a:r>
              <a:rPr lang="en-US" altLang="ja-JP" sz="2400">
                <a:solidFill>
                  <a:srgbClr val="AFBFFF"/>
                </a:solidFill>
                <a:latin typeface="Times" charset="0"/>
                <a:ea typeface="Osaka" charset="0"/>
                <a:cs typeface="Times" charset="0"/>
              </a:rPr>
              <a:t> voice</a:t>
            </a:r>
          </a:p>
          <a:p>
            <a:pPr>
              <a:lnSpc>
                <a:spcPct val="90000"/>
              </a:lnSpc>
              <a:buFontTx/>
              <a:buNone/>
            </a:pPr>
            <a:r>
              <a:rPr lang="en-US" sz="2400">
                <a:solidFill>
                  <a:srgbClr val="AFBFFF"/>
                </a:solidFill>
                <a:latin typeface="Times" charset="0"/>
                <a:ea typeface="Osaka" charset="0"/>
                <a:cs typeface="Times" charset="0"/>
              </a:rPr>
              <a:t>			(5 male, 5 female)</a:t>
            </a:r>
          </a:p>
          <a:p>
            <a:pPr>
              <a:lnSpc>
                <a:spcPct val="90000"/>
              </a:lnSpc>
              <a:buFontTx/>
              <a:buNone/>
            </a:pPr>
            <a:r>
              <a:rPr lang="en-US" sz="2400">
                <a:solidFill>
                  <a:srgbClr val="AFBFFF"/>
                </a:solidFill>
                <a:latin typeface="Times" charset="0"/>
                <a:ea typeface="Osaka" charset="0"/>
                <a:cs typeface="Times" charset="0"/>
              </a:rPr>
              <a:t>		• Listeners (10 male, 10 female)</a:t>
            </a:r>
          </a:p>
          <a:p>
            <a:pPr>
              <a:lnSpc>
                <a:spcPct val="90000"/>
              </a:lnSpc>
              <a:buFontTx/>
              <a:buNone/>
            </a:pPr>
            <a:r>
              <a:rPr lang="en-US" sz="2400">
                <a:solidFill>
                  <a:srgbClr val="FFFFFF"/>
                </a:solidFill>
                <a:latin typeface="Times" charset="0"/>
                <a:ea typeface="Osaka" charset="0"/>
                <a:cs typeface="Times" charset="0"/>
              </a:rPr>
              <a:t>		</a:t>
            </a:r>
            <a:endParaRPr lang="en-US" sz="2400" b="1">
              <a:solidFill>
                <a:srgbClr val="FFFFFF"/>
              </a:solidFill>
              <a:latin typeface="Times" charset="0"/>
              <a:ea typeface="Osaka" charset="0"/>
              <a:cs typeface="Times" charset="0"/>
            </a:endParaRPr>
          </a:p>
          <a:p>
            <a:pPr>
              <a:lnSpc>
                <a:spcPct val="90000"/>
              </a:lnSpc>
              <a:buFontTx/>
              <a:buNone/>
            </a:pPr>
            <a:r>
              <a:rPr lang="en-US" sz="2400" b="1">
                <a:solidFill>
                  <a:srgbClr val="FFFFFF"/>
                </a:solidFill>
                <a:latin typeface="Times" charset="0"/>
                <a:ea typeface="Osaka" charset="0"/>
                <a:cs typeface="Times" charset="0"/>
              </a:rPr>
              <a:t>Generalization (day 4)</a:t>
            </a:r>
            <a:endParaRPr lang="en-US" sz="2400">
              <a:solidFill>
                <a:srgbClr val="FFFFFF"/>
              </a:solidFill>
              <a:latin typeface="Times" charset="0"/>
              <a:ea typeface="Osaka" charset="0"/>
              <a:cs typeface="Times" charset="0"/>
            </a:endParaRPr>
          </a:p>
          <a:p>
            <a:pPr>
              <a:lnSpc>
                <a:spcPct val="90000"/>
              </a:lnSpc>
            </a:pPr>
            <a:endParaRPr lang="en-US" sz="2400">
              <a:solidFill>
                <a:srgbClr val="AFBFFF"/>
              </a:solidFill>
              <a:latin typeface="Times" charset="0"/>
              <a:ea typeface="Osaka" charset="0"/>
              <a:cs typeface="Times" charset="0"/>
            </a:endParaRPr>
          </a:p>
          <a:p>
            <a:pPr>
              <a:lnSpc>
                <a:spcPct val="90000"/>
              </a:lnSpc>
              <a:buFontTx/>
              <a:buNone/>
            </a:pPr>
            <a:r>
              <a:rPr lang="en-US" sz="2400">
                <a:solidFill>
                  <a:srgbClr val="AFBFFF"/>
                </a:solidFill>
                <a:latin typeface="Times" charset="0"/>
                <a:ea typeface="Osaka" charset="0"/>
                <a:cs typeface="Times" charset="0"/>
              </a:rPr>
              <a:t>		• 50 novel sentences </a:t>
            </a:r>
            <a:r>
              <a:rPr lang="en-US" sz="2400" i="1">
                <a:solidFill>
                  <a:srgbClr val="AFBFFF"/>
                </a:solidFill>
                <a:latin typeface="Times" charset="0"/>
                <a:ea typeface="Osaka" charset="0"/>
                <a:cs typeface="Times" charset="0"/>
              </a:rPr>
              <a:t>			</a:t>
            </a:r>
            <a:r>
              <a:rPr lang="en-US" sz="2400">
                <a:solidFill>
                  <a:srgbClr val="AFBFFF"/>
                </a:solidFill>
                <a:latin typeface="Times" charset="0"/>
                <a:ea typeface="Osaka" charset="0"/>
                <a:cs typeface="Times" charset="0"/>
              </a:rPr>
              <a:t>		</a:t>
            </a:r>
          </a:p>
          <a:p>
            <a:pPr>
              <a:lnSpc>
                <a:spcPct val="90000"/>
              </a:lnSpc>
              <a:buFontTx/>
              <a:buNone/>
            </a:pPr>
            <a:r>
              <a:rPr lang="en-US" sz="2400">
                <a:solidFill>
                  <a:srgbClr val="AFBFFF"/>
                </a:solidFill>
                <a:latin typeface="Times" charset="0"/>
                <a:ea typeface="Osaka" charset="0"/>
                <a:cs typeface="Times" charset="0"/>
              </a:rPr>
              <a:t>		• listeners asked to identify the talkers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ChangeArrowheads="1"/>
          </p:cNvSpPr>
          <p:nvPr/>
        </p:nvSpPr>
        <p:spPr bwMode="auto">
          <a:xfrm>
            <a:off x="6858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200" dirty="0">
                <a:solidFill>
                  <a:schemeClr val="accent1"/>
                </a:solidFill>
              </a:rPr>
              <a:t>Talker Identification</a:t>
            </a:r>
            <a:endParaRPr lang="en-US" sz="4400" dirty="0">
              <a:solidFill>
                <a:srgbClr val="FFFFFF"/>
              </a:solidFill>
            </a:endParaRPr>
          </a:p>
        </p:txBody>
      </p:sp>
      <p:pic>
        <p:nvPicPr>
          <p:cNvPr id="64514" name="Picture 4" descr="femal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800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6" descr="mal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05000"/>
            <a:ext cx="48006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19800" y="6172200"/>
            <a:ext cx="2287104" cy="338554"/>
          </a:xfrm>
          <a:prstGeom prst="rect">
            <a:avLst/>
          </a:prstGeom>
          <a:noFill/>
        </p:spPr>
        <p:txBody>
          <a:bodyPr wrap="none" rtlCol="0">
            <a:spAutoFit/>
          </a:bodyPr>
          <a:lstStyle/>
          <a:p>
            <a:r>
              <a:rPr lang="en-US" sz="1600" dirty="0" smtClean="0">
                <a:solidFill>
                  <a:srgbClr val="FFFFFF"/>
                </a:solidFill>
              </a:rPr>
              <a:t>Nygaard &amp; Queen (2000)</a:t>
            </a:r>
            <a:endParaRPr lang="en-US" sz="1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381000" y="457200"/>
            <a:ext cx="8229600" cy="1143000"/>
          </a:xfrm>
        </p:spPr>
        <p:txBody>
          <a:bodyPr/>
          <a:lstStyle/>
          <a:p>
            <a:pPr eaLnBrk="1" hangingPunct="1"/>
            <a:r>
              <a:rPr lang="en-US" sz="3200" dirty="0" smtClean="0">
                <a:solidFill>
                  <a:srgbClr val="FFE15D"/>
                </a:solidFill>
                <a:latin typeface="Times New Roman" charset="0"/>
                <a:ea typeface="Osaka" charset="0"/>
                <a:cs typeface="Times New Roman" charset="0"/>
              </a:rPr>
              <a:t>Vocal accommodation</a:t>
            </a:r>
            <a:endParaRPr lang="en-US" sz="3200" dirty="0">
              <a:solidFill>
                <a:srgbClr val="FFE15D"/>
              </a:solidFill>
              <a:latin typeface="Times New Roman" charset="0"/>
              <a:ea typeface="Osaka" charset="0"/>
              <a:cs typeface="Times New Roman" charset="0"/>
            </a:endParaRPr>
          </a:p>
        </p:txBody>
      </p:sp>
      <p:sp>
        <p:nvSpPr>
          <p:cNvPr id="17413" name="Rectangle 3"/>
          <p:cNvSpPr>
            <a:spLocks noGrp="1" noChangeArrowheads="1"/>
          </p:cNvSpPr>
          <p:nvPr>
            <p:ph type="body" sz="half" idx="1"/>
          </p:nvPr>
        </p:nvSpPr>
        <p:spPr>
          <a:xfrm>
            <a:off x="609600" y="1143000"/>
            <a:ext cx="7848600" cy="4495800"/>
          </a:xfrm>
        </p:spPr>
        <p:txBody>
          <a:bodyPr/>
          <a:lstStyle/>
          <a:p>
            <a:pPr marL="0" indent="0">
              <a:buFontTx/>
              <a:buNone/>
              <a:defRPr/>
            </a:pPr>
            <a:endParaRPr lang="en-US" sz="2400" dirty="0">
              <a:solidFill>
                <a:srgbClr val="FFFF00"/>
              </a:solidFill>
              <a:latin typeface="Book Antiqua" charset="0"/>
              <a:cs typeface="Arial" charset="0"/>
            </a:endParaRPr>
          </a:p>
          <a:p>
            <a:pPr>
              <a:buFontTx/>
              <a:buNone/>
              <a:defRPr/>
            </a:pPr>
            <a:endParaRPr lang="en-US" sz="2400" dirty="0">
              <a:solidFill>
                <a:srgbClr val="FBFFFC"/>
              </a:solidFill>
              <a:latin typeface="Book Antiqua" charset="0"/>
              <a:cs typeface="Arial" charset="0"/>
            </a:endParaRPr>
          </a:p>
          <a:p>
            <a:pPr marL="0" indent="0">
              <a:buFontTx/>
              <a:buNone/>
              <a:defRPr/>
            </a:pPr>
            <a:r>
              <a:rPr lang="en-US" sz="2400" dirty="0" smtClean="0">
                <a:solidFill>
                  <a:srgbClr val="FBFFFC"/>
                </a:solidFill>
                <a:latin typeface="Times"/>
                <a:cs typeface="Times"/>
              </a:rPr>
              <a:t>     Will individual differences in sensitivity to vocal </a:t>
            </a:r>
            <a:r>
              <a:rPr lang="en-US" sz="2400" dirty="0">
                <a:solidFill>
                  <a:srgbClr val="FBFFFC"/>
                </a:solidFill>
                <a:latin typeface="Times"/>
                <a:cs typeface="Times"/>
              </a:rPr>
              <a:t> </a:t>
            </a:r>
            <a:r>
              <a:rPr lang="en-US" sz="2400" dirty="0" smtClean="0">
                <a:solidFill>
                  <a:srgbClr val="FBFFFC"/>
                </a:solidFill>
                <a:latin typeface="Times"/>
                <a:cs typeface="Times"/>
              </a:rPr>
              <a:t>   	characteristics influence vocal accommodation and 	   	adaptation?</a:t>
            </a:r>
          </a:p>
          <a:p>
            <a:pPr>
              <a:defRPr/>
            </a:pPr>
            <a:endParaRPr lang="en-US" sz="2400" dirty="0" smtClean="0">
              <a:solidFill>
                <a:srgbClr val="FBFFFC"/>
              </a:solidFill>
              <a:latin typeface="Times"/>
              <a:cs typeface="Times"/>
            </a:endParaRPr>
          </a:p>
          <a:p>
            <a:pPr>
              <a:defRPr/>
            </a:pPr>
            <a:endParaRPr lang="en-US" sz="2400" dirty="0">
              <a:solidFill>
                <a:schemeClr val="bg1"/>
              </a:solidFill>
              <a:latin typeface="Times"/>
              <a:cs typeface="Times"/>
            </a:endParaRPr>
          </a:p>
          <a:p>
            <a:pPr marL="0" indent="0">
              <a:buFontTx/>
              <a:buNone/>
              <a:defRPr/>
            </a:pPr>
            <a:endParaRPr lang="en-US" sz="2400" dirty="0">
              <a:solidFill>
                <a:schemeClr val="bg1"/>
              </a:solidFill>
              <a:latin typeface="Times"/>
              <a:cs typeface="Times"/>
            </a:endParaRPr>
          </a:p>
          <a:p>
            <a:pPr marL="0" indent="0" eaLnBrk="1" hangingPunct="1">
              <a:lnSpc>
                <a:spcPct val="80000"/>
              </a:lnSpc>
              <a:buFontTx/>
              <a:buNone/>
              <a:defRPr/>
            </a:pPr>
            <a:endParaRPr lang="en-US" sz="2400" dirty="0" smtClean="0">
              <a:solidFill>
                <a:schemeClr val="bg1"/>
              </a:solidFill>
              <a:latin typeface="Book Antiqua" charset="0"/>
              <a:cs typeface="Arial" charset="0"/>
            </a:endParaRPr>
          </a:p>
          <a:p>
            <a:pPr>
              <a:defRPr/>
            </a:pPr>
            <a:endParaRPr lang="en-US" sz="2400" dirty="0">
              <a:solidFill>
                <a:schemeClr val="bg1"/>
              </a:solidFill>
              <a:latin typeface="Times New Roman"/>
              <a:cs typeface="Times New Roman"/>
            </a:endParaRPr>
          </a:p>
          <a:p>
            <a:pPr>
              <a:defRPr/>
            </a:pPr>
            <a:endParaRPr lang="en-US" sz="2000" dirty="0">
              <a:solidFill>
                <a:schemeClr val="bg1"/>
              </a:solidFill>
              <a:latin typeface="Arial" charset="0"/>
              <a:cs typeface="Arial" charset="0"/>
            </a:endParaRPr>
          </a:p>
          <a:p>
            <a:pPr>
              <a:buFontTx/>
              <a:buNone/>
              <a:defRPr/>
            </a:pPr>
            <a:endParaRPr lang="en-US" sz="2000" dirty="0">
              <a:solidFill>
                <a:schemeClr val="bg1"/>
              </a:solidFill>
              <a:latin typeface="Arial" charset="0"/>
              <a:cs typeface="Arial" charset="0"/>
            </a:endParaRPr>
          </a:p>
          <a:p>
            <a:pPr eaLnBrk="1" hangingPunct="1">
              <a:lnSpc>
                <a:spcPct val="80000"/>
              </a:lnSpc>
              <a:buFontTx/>
              <a:buNone/>
              <a:defRPr/>
            </a:pPr>
            <a:endParaRPr lang="en-US" sz="1800"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57200" y="152400"/>
            <a:ext cx="8229600" cy="1143000"/>
          </a:xfrm>
        </p:spPr>
        <p:txBody>
          <a:bodyPr/>
          <a:lstStyle/>
          <a:p>
            <a:pPr eaLnBrk="1" hangingPunct="1"/>
            <a:r>
              <a:rPr lang="en-US" sz="3200">
                <a:solidFill>
                  <a:srgbClr val="FFE15D"/>
                </a:solidFill>
                <a:latin typeface="Times" charset="0"/>
                <a:ea typeface="Osaka" charset="0"/>
                <a:cs typeface="Times" charset="0"/>
              </a:rPr>
              <a:t>Shadowing Task Methodology</a:t>
            </a:r>
          </a:p>
        </p:txBody>
      </p:sp>
      <p:sp>
        <p:nvSpPr>
          <p:cNvPr id="24581" name="Rectangle 3"/>
          <p:cNvSpPr>
            <a:spLocks noGrp="1" noChangeArrowheads="1"/>
          </p:cNvSpPr>
          <p:nvPr>
            <p:ph type="body" idx="1"/>
          </p:nvPr>
        </p:nvSpPr>
        <p:spPr>
          <a:xfrm>
            <a:off x="457200" y="1219200"/>
            <a:ext cx="8229600" cy="5257800"/>
          </a:xfrm>
        </p:spPr>
        <p:txBody>
          <a:bodyPr/>
          <a:lstStyle/>
          <a:p>
            <a:pPr eaLnBrk="1" hangingPunct="1">
              <a:lnSpc>
                <a:spcPct val="80000"/>
              </a:lnSpc>
              <a:buFontTx/>
              <a:buNone/>
              <a:defRPr/>
            </a:pPr>
            <a:endParaRPr lang="en-US" sz="2400" dirty="0">
              <a:solidFill>
                <a:schemeClr val="bg1"/>
              </a:solidFill>
              <a:latin typeface="Times"/>
              <a:cs typeface="Times"/>
            </a:endParaRPr>
          </a:p>
          <a:p>
            <a:pPr marL="0" indent="0" eaLnBrk="1" hangingPunct="1">
              <a:lnSpc>
                <a:spcPct val="80000"/>
              </a:lnSpc>
              <a:buFontTx/>
              <a:buNone/>
              <a:defRPr/>
            </a:pPr>
            <a:r>
              <a:rPr lang="en-US" sz="2400" i="1" dirty="0">
                <a:solidFill>
                  <a:srgbClr val="AFBFFF"/>
                </a:solidFill>
                <a:latin typeface="Times"/>
                <a:cs typeface="Times"/>
              </a:rPr>
              <a:t> </a:t>
            </a:r>
            <a:r>
              <a:rPr lang="en-US" sz="2400" i="1" dirty="0" smtClean="0">
                <a:solidFill>
                  <a:srgbClr val="AFBFFF"/>
                </a:solidFill>
                <a:latin typeface="Times"/>
                <a:cs typeface="Times"/>
              </a:rPr>
              <a:t>   Speakers:   </a:t>
            </a:r>
            <a:r>
              <a:rPr lang="en-US" sz="2400" dirty="0" smtClean="0">
                <a:solidFill>
                  <a:srgbClr val="FBFFFC"/>
                </a:solidFill>
                <a:latin typeface="Times"/>
                <a:cs typeface="Times"/>
              </a:rPr>
              <a:t>2 male and 2 female talkers</a:t>
            </a:r>
          </a:p>
          <a:p>
            <a:pPr marL="0" indent="0" eaLnBrk="1" hangingPunct="1">
              <a:lnSpc>
                <a:spcPct val="80000"/>
              </a:lnSpc>
              <a:buFontTx/>
              <a:buNone/>
              <a:defRPr/>
            </a:pPr>
            <a:endParaRPr lang="en-US" sz="2400" dirty="0">
              <a:solidFill>
                <a:schemeClr val="accent1"/>
              </a:solidFill>
              <a:latin typeface="Times"/>
              <a:cs typeface="Times"/>
            </a:endParaRPr>
          </a:p>
          <a:p>
            <a:pPr eaLnBrk="1" hangingPunct="1">
              <a:lnSpc>
                <a:spcPct val="80000"/>
              </a:lnSpc>
              <a:buFontTx/>
              <a:buNone/>
              <a:defRPr/>
            </a:pPr>
            <a:r>
              <a:rPr lang="en-US" sz="2400" dirty="0">
                <a:solidFill>
                  <a:srgbClr val="CCECFF"/>
                </a:solidFill>
                <a:latin typeface="Times"/>
                <a:cs typeface="Times"/>
              </a:rPr>
              <a:t> </a:t>
            </a:r>
            <a:r>
              <a:rPr lang="en-US" sz="2400" dirty="0" smtClean="0">
                <a:solidFill>
                  <a:srgbClr val="CCECFF"/>
                </a:solidFill>
                <a:latin typeface="Times"/>
                <a:cs typeface="Times"/>
              </a:rPr>
              <a:t>   </a:t>
            </a:r>
            <a:r>
              <a:rPr lang="en-US" sz="2400" i="1" dirty="0" err="1" smtClean="0">
                <a:solidFill>
                  <a:srgbClr val="AFBFFF"/>
                </a:solidFill>
                <a:latin typeface="Times"/>
                <a:cs typeface="Times"/>
              </a:rPr>
              <a:t>Shadowers</a:t>
            </a:r>
            <a:r>
              <a:rPr lang="en-US" sz="2400" i="1" dirty="0" smtClean="0">
                <a:solidFill>
                  <a:srgbClr val="AFBFFF"/>
                </a:solidFill>
                <a:latin typeface="Times"/>
                <a:cs typeface="Times"/>
              </a:rPr>
              <a:t>:   </a:t>
            </a:r>
            <a:r>
              <a:rPr lang="en-US" sz="2400" dirty="0" smtClean="0">
                <a:solidFill>
                  <a:srgbClr val="FBFFFC"/>
                </a:solidFill>
                <a:latin typeface="Times"/>
                <a:cs typeface="Times"/>
              </a:rPr>
              <a:t>8 </a:t>
            </a:r>
            <a:r>
              <a:rPr lang="en-US" sz="2400" dirty="0">
                <a:solidFill>
                  <a:srgbClr val="FBFFFC"/>
                </a:solidFill>
                <a:latin typeface="Times"/>
                <a:cs typeface="Times"/>
              </a:rPr>
              <a:t>male and </a:t>
            </a:r>
            <a:r>
              <a:rPr lang="en-US" sz="2400" dirty="0" smtClean="0">
                <a:solidFill>
                  <a:srgbClr val="FBFFFC"/>
                </a:solidFill>
                <a:latin typeface="Times"/>
                <a:cs typeface="Times"/>
              </a:rPr>
              <a:t>8 </a:t>
            </a:r>
            <a:r>
              <a:rPr lang="en-US" sz="2400" dirty="0">
                <a:solidFill>
                  <a:srgbClr val="FBFFFC"/>
                </a:solidFill>
                <a:latin typeface="Times"/>
                <a:cs typeface="Times"/>
              </a:rPr>
              <a:t>female </a:t>
            </a:r>
            <a:r>
              <a:rPr lang="en-US" sz="2400" dirty="0" smtClean="0">
                <a:solidFill>
                  <a:srgbClr val="FBFFFC"/>
                </a:solidFill>
                <a:latin typeface="Times"/>
                <a:cs typeface="Times"/>
              </a:rPr>
              <a:t>talkers</a:t>
            </a:r>
          </a:p>
          <a:p>
            <a:pPr eaLnBrk="1" hangingPunct="1">
              <a:lnSpc>
                <a:spcPct val="80000"/>
              </a:lnSpc>
              <a:buFontTx/>
              <a:buNone/>
              <a:defRPr/>
            </a:pPr>
            <a:endParaRPr lang="en-US" sz="2400" dirty="0">
              <a:solidFill>
                <a:srgbClr val="FBFFFC"/>
              </a:solidFill>
              <a:latin typeface="Times"/>
              <a:cs typeface="Times"/>
            </a:endParaRPr>
          </a:p>
          <a:p>
            <a:pPr eaLnBrk="1" hangingPunct="1">
              <a:lnSpc>
                <a:spcPct val="80000"/>
              </a:lnSpc>
              <a:buFontTx/>
              <a:buNone/>
              <a:defRPr/>
            </a:pPr>
            <a:r>
              <a:rPr lang="en-US" sz="2400" i="1" dirty="0" smtClean="0">
                <a:solidFill>
                  <a:srgbClr val="AFBFFF"/>
                </a:solidFill>
                <a:latin typeface="Times"/>
                <a:cs typeface="Times"/>
              </a:rPr>
              <a:t>    Raters:   </a:t>
            </a:r>
            <a:r>
              <a:rPr lang="en-US" sz="2400" dirty="0" smtClean="0">
                <a:solidFill>
                  <a:srgbClr val="FBFFFC"/>
                </a:solidFill>
                <a:latin typeface="Times"/>
                <a:cs typeface="Times"/>
              </a:rPr>
              <a:t>32 listeners</a:t>
            </a:r>
          </a:p>
          <a:p>
            <a:pPr eaLnBrk="1" hangingPunct="1">
              <a:lnSpc>
                <a:spcPct val="80000"/>
              </a:lnSpc>
              <a:buFontTx/>
              <a:buNone/>
              <a:defRPr/>
            </a:pPr>
            <a:endParaRPr lang="en-US" sz="2400" dirty="0">
              <a:solidFill>
                <a:srgbClr val="FBFFFC"/>
              </a:solidFill>
              <a:latin typeface="Times"/>
              <a:cs typeface="Times"/>
            </a:endParaRPr>
          </a:p>
          <a:p>
            <a:pPr eaLnBrk="1" hangingPunct="1">
              <a:lnSpc>
                <a:spcPct val="80000"/>
              </a:lnSpc>
              <a:buFontTx/>
              <a:buNone/>
              <a:defRPr/>
            </a:pPr>
            <a:r>
              <a:rPr lang="en-US" sz="2400" dirty="0" smtClean="0">
                <a:solidFill>
                  <a:srgbClr val="FBFFFC"/>
                </a:solidFill>
                <a:latin typeface="Times"/>
                <a:cs typeface="Times"/>
              </a:rPr>
              <a:t>		AXB task to index degree of accommodation</a:t>
            </a:r>
            <a:endParaRPr lang="en-US" sz="2400" dirty="0">
              <a:solidFill>
                <a:srgbClr val="FBFFFC"/>
              </a:solidFill>
              <a:latin typeface="Times"/>
              <a:cs typeface="Times"/>
            </a:endParaRPr>
          </a:p>
          <a:p>
            <a:pPr eaLnBrk="1" hangingPunct="1">
              <a:lnSpc>
                <a:spcPct val="80000"/>
              </a:lnSpc>
              <a:buFontTx/>
              <a:buNone/>
              <a:defRPr/>
            </a:pPr>
            <a:endParaRPr lang="en-US" sz="2400" dirty="0" smtClean="0">
              <a:solidFill>
                <a:srgbClr val="FFFF00"/>
              </a:solidFill>
              <a:latin typeface="Times"/>
              <a:cs typeface="Times"/>
            </a:endParaRPr>
          </a:p>
          <a:p>
            <a:pPr eaLnBrk="1" hangingPunct="1">
              <a:lnSpc>
                <a:spcPct val="80000"/>
              </a:lnSpc>
              <a:buFontTx/>
              <a:buNone/>
              <a:defRPr/>
            </a:pPr>
            <a:endParaRPr lang="en-US" sz="2400" dirty="0" smtClean="0">
              <a:solidFill>
                <a:srgbClr val="CCECFF"/>
              </a:solidFill>
              <a:latin typeface="Times"/>
              <a:cs typeface="Times"/>
            </a:endParaRPr>
          </a:p>
          <a:p>
            <a:pPr eaLnBrk="1" hangingPunct="1">
              <a:lnSpc>
                <a:spcPct val="80000"/>
              </a:lnSpc>
              <a:buFontTx/>
              <a:buNone/>
              <a:defRPr/>
            </a:pPr>
            <a:r>
              <a:rPr lang="en-US" sz="2400" dirty="0">
                <a:solidFill>
                  <a:srgbClr val="CCECFF"/>
                </a:solidFill>
                <a:latin typeface="Times"/>
                <a:cs typeface="Times"/>
              </a:rPr>
              <a:t>	</a:t>
            </a:r>
            <a:r>
              <a:rPr lang="en-US" sz="2400" i="1" dirty="0" smtClean="0">
                <a:solidFill>
                  <a:srgbClr val="AFBFFF"/>
                </a:solidFill>
                <a:latin typeface="Times"/>
                <a:cs typeface="Times"/>
              </a:rPr>
              <a:t>Materials</a:t>
            </a:r>
            <a:r>
              <a:rPr lang="en-US" sz="2400" i="1" dirty="0">
                <a:solidFill>
                  <a:srgbClr val="AFBFFF"/>
                </a:solidFill>
                <a:latin typeface="Times"/>
                <a:cs typeface="Times"/>
              </a:rPr>
              <a:t>:  </a:t>
            </a:r>
            <a:r>
              <a:rPr lang="en-US" sz="2400" i="1" dirty="0">
                <a:solidFill>
                  <a:srgbClr val="FFFFCC"/>
                </a:solidFill>
                <a:latin typeface="Times"/>
                <a:cs typeface="Times"/>
              </a:rPr>
              <a:t>20 low frequency bi-syllabic English words</a:t>
            </a:r>
          </a:p>
          <a:p>
            <a:pPr eaLnBrk="1" hangingPunct="1">
              <a:lnSpc>
                <a:spcPct val="80000"/>
              </a:lnSpc>
              <a:buFontTx/>
              <a:buNone/>
              <a:defRPr/>
            </a:pPr>
            <a:endParaRPr lang="en-US" sz="2400" dirty="0">
              <a:solidFill>
                <a:srgbClr val="FFFF00"/>
              </a:solidFill>
              <a:latin typeface="Times"/>
              <a:cs typeface="Times"/>
            </a:endParaRPr>
          </a:p>
          <a:p>
            <a:pPr marL="0" indent="0" eaLnBrk="1" hangingPunct="1">
              <a:lnSpc>
                <a:spcPct val="80000"/>
              </a:lnSpc>
              <a:buFontTx/>
              <a:buNone/>
              <a:defRPr/>
            </a:pPr>
            <a:r>
              <a:rPr lang="en-US" sz="2400" dirty="0">
                <a:solidFill>
                  <a:schemeClr val="bg1"/>
                </a:solidFill>
                <a:latin typeface="Times"/>
                <a:cs typeface="Times"/>
              </a:rPr>
              <a:t> </a:t>
            </a:r>
            <a:r>
              <a:rPr lang="en-US" sz="2400" dirty="0" smtClean="0">
                <a:solidFill>
                  <a:schemeClr val="bg1"/>
                </a:solidFill>
                <a:latin typeface="Times"/>
                <a:cs typeface="Times"/>
              </a:rPr>
              <a:t>         </a:t>
            </a:r>
            <a:r>
              <a:rPr lang="en-US" sz="2400" dirty="0" smtClean="0">
                <a:solidFill>
                  <a:srgbClr val="FFFFCC"/>
                </a:solidFill>
                <a:latin typeface="Times"/>
                <a:cs typeface="Times"/>
              </a:rPr>
              <a:t>  </a:t>
            </a:r>
            <a:endParaRPr lang="en-US" sz="1400" dirty="0">
              <a:solidFill>
                <a:schemeClr val="bg1"/>
              </a:solidFill>
              <a:latin typeface="Book Antiqua"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0"/>
            <a:ext cx="8229600" cy="1143000"/>
          </a:xfrm>
        </p:spPr>
        <p:txBody>
          <a:bodyPr/>
          <a:lstStyle/>
          <a:p>
            <a:pPr eaLnBrk="1" hangingPunct="1"/>
            <a:r>
              <a:rPr lang="en-US" sz="3200">
                <a:solidFill>
                  <a:srgbClr val="FFE15D"/>
                </a:solidFill>
                <a:latin typeface="Times" charset="0"/>
                <a:ea typeface="Osaka" charset="0"/>
                <a:cs typeface="Times" charset="0"/>
              </a:rPr>
              <a:t>Methodology</a:t>
            </a:r>
          </a:p>
        </p:txBody>
      </p:sp>
      <p:sp>
        <p:nvSpPr>
          <p:cNvPr id="35842" name="Rectangle 3"/>
          <p:cNvSpPr>
            <a:spLocks noGrp="1" noChangeArrowheads="1"/>
          </p:cNvSpPr>
          <p:nvPr>
            <p:ph type="body" idx="1"/>
          </p:nvPr>
        </p:nvSpPr>
        <p:spPr>
          <a:xfrm>
            <a:off x="457200" y="685800"/>
            <a:ext cx="8229600" cy="5257800"/>
          </a:xfrm>
        </p:spPr>
        <p:txBody>
          <a:bodyPr/>
          <a:lstStyle/>
          <a:p>
            <a:pPr eaLnBrk="1" hangingPunct="1">
              <a:lnSpc>
                <a:spcPct val="80000"/>
              </a:lnSpc>
              <a:buFontTx/>
              <a:buNone/>
              <a:defRPr/>
            </a:pPr>
            <a:endParaRPr lang="en-US" sz="2400" dirty="0">
              <a:solidFill>
                <a:srgbClr val="FFFF00"/>
              </a:solidFill>
              <a:latin typeface="Times New Roman" charset="0"/>
              <a:cs typeface="Times New Roman" charset="0"/>
            </a:endParaRPr>
          </a:p>
          <a:p>
            <a:pPr eaLnBrk="1" hangingPunct="1">
              <a:lnSpc>
                <a:spcPct val="80000"/>
              </a:lnSpc>
              <a:buFontTx/>
              <a:buNone/>
              <a:defRPr/>
            </a:pPr>
            <a:r>
              <a:rPr lang="en-US" sz="2400" i="1" dirty="0">
                <a:solidFill>
                  <a:srgbClr val="FFFFCC"/>
                </a:solidFill>
                <a:latin typeface="Times New Roman" charset="0"/>
                <a:cs typeface="Times New Roman" charset="0"/>
              </a:rPr>
              <a:t>Baseline Phase: </a:t>
            </a:r>
            <a:endParaRPr lang="en-US" sz="2400" i="1" dirty="0" smtClean="0">
              <a:solidFill>
                <a:srgbClr val="FFFFCC"/>
              </a:solidFill>
              <a:latin typeface="Times New Roman" charset="0"/>
              <a:cs typeface="Times New Roman" charset="0"/>
            </a:endParaRPr>
          </a:p>
          <a:p>
            <a:pPr eaLnBrk="1" hangingPunct="1">
              <a:lnSpc>
                <a:spcPct val="80000"/>
              </a:lnSpc>
              <a:buFontTx/>
              <a:buNone/>
              <a:defRPr/>
            </a:pPr>
            <a:endParaRPr lang="en-US" sz="2400" i="1" dirty="0">
              <a:solidFill>
                <a:srgbClr val="FFFFCC"/>
              </a:solidFill>
              <a:latin typeface="Times New Roman" charset="0"/>
              <a:cs typeface="Times New Roman" charset="0"/>
            </a:endParaRPr>
          </a:p>
          <a:p>
            <a:pPr eaLnBrk="1" hangingPunct="1">
              <a:lnSpc>
                <a:spcPct val="80000"/>
              </a:lnSpc>
              <a:buFontTx/>
              <a:buNone/>
              <a:defRPr/>
            </a:pPr>
            <a:r>
              <a:rPr lang="en-US" sz="2400" i="1" dirty="0">
                <a:solidFill>
                  <a:srgbClr val="FFFFCC"/>
                </a:solidFill>
                <a:latin typeface="Times New Roman" charset="0"/>
                <a:cs typeface="Times New Roman" charset="0"/>
              </a:rPr>
              <a:t>	</a:t>
            </a:r>
            <a:r>
              <a:rPr lang="en-US" sz="2400" i="1" dirty="0" smtClean="0">
                <a:solidFill>
                  <a:srgbClr val="FFFFCC"/>
                </a:solidFill>
                <a:latin typeface="Times New Roman" charset="0"/>
                <a:cs typeface="Times New Roman" charset="0"/>
              </a:rPr>
              <a:t>- </a:t>
            </a:r>
            <a:r>
              <a:rPr lang="en-US" sz="2400" dirty="0">
                <a:solidFill>
                  <a:srgbClr val="FFFFFF"/>
                </a:solidFill>
                <a:latin typeface="Times New Roman" charset="0"/>
                <a:cs typeface="Times New Roman" charset="0"/>
              </a:rPr>
              <a:t>R</a:t>
            </a:r>
            <a:r>
              <a:rPr lang="en-US" sz="2400" dirty="0" smtClean="0">
                <a:solidFill>
                  <a:srgbClr val="FFFFFF"/>
                </a:solidFill>
                <a:latin typeface="Times New Roman" charset="0"/>
                <a:cs typeface="Times New Roman" charset="0"/>
              </a:rPr>
              <a:t>ead 20 </a:t>
            </a:r>
            <a:r>
              <a:rPr lang="en-US" sz="2400" dirty="0">
                <a:solidFill>
                  <a:srgbClr val="FFFFFF"/>
                </a:solidFill>
                <a:latin typeface="Times New Roman" charset="0"/>
                <a:cs typeface="Times New Roman" charset="0"/>
              </a:rPr>
              <a:t>items </a:t>
            </a:r>
            <a:r>
              <a:rPr lang="en-US" sz="2400" dirty="0" smtClean="0">
                <a:solidFill>
                  <a:srgbClr val="FFFFFF"/>
                </a:solidFill>
                <a:latin typeface="Times New Roman" charset="0"/>
                <a:cs typeface="Times New Roman" charset="0"/>
              </a:rPr>
              <a:t>aloud</a:t>
            </a:r>
            <a:endParaRPr lang="en-US" sz="2400" dirty="0">
              <a:solidFill>
                <a:srgbClr val="FFFF00"/>
              </a:solidFill>
              <a:latin typeface="Times New Roman" charset="0"/>
              <a:cs typeface="Times New Roman" charset="0"/>
            </a:endParaRPr>
          </a:p>
          <a:p>
            <a:pPr eaLnBrk="1" hangingPunct="1">
              <a:lnSpc>
                <a:spcPct val="80000"/>
              </a:lnSpc>
              <a:buFontTx/>
              <a:buNone/>
              <a:defRPr/>
            </a:pPr>
            <a:endParaRPr lang="en-US" sz="2400" dirty="0">
              <a:solidFill>
                <a:srgbClr val="FFFFFF"/>
              </a:solidFill>
              <a:latin typeface="Times New Roman" charset="0"/>
              <a:cs typeface="Times New Roman" charset="0"/>
            </a:endParaRPr>
          </a:p>
          <a:p>
            <a:pPr eaLnBrk="1" hangingPunct="1">
              <a:lnSpc>
                <a:spcPct val="80000"/>
              </a:lnSpc>
              <a:buFontTx/>
              <a:buNone/>
              <a:defRPr/>
            </a:pPr>
            <a:r>
              <a:rPr lang="en-US" sz="2400" i="1" dirty="0">
                <a:solidFill>
                  <a:srgbClr val="FFFFCC"/>
                </a:solidFill>
                <a:latin typeface="Times New Roman" charset="0"/>
                <a:cs typeface="Times New Roman" charset="0"/>
              </a:rPr>
              <a:t>Shadowing Phase</a:t>
            </a:r>
            <a:r>
              <a:rPr lang="en-US" sz="2400" dirty="0" smtClean="0">
                <a:solidFill>
                  <a:srgbClr val="FFFFCC"/>
                </a:solidFill>
                <a:latin typeface="Times New Roman" charset="0"/>
                <a:cs typeface="Times New Roman" charset="0"/>
              </a:rPr>
              <a:t>:</a:t>
            </a:r>
          </a:p>
          <a:p>
            <a:pPr eaLnBrk="1" hangingPunct="1">
              <a:lnSpc>
                <a:spcPct val="80000"/>
              </a:lnSpc>
              <a:buFontTx/>
              <a:buNone/>
              <a:defRPr/>
            </a:pPr>
            <a:endParaRPr lang="en-US" sz="2400" dirty="0">
              <a:solidFill>
                <a:srgbClr val="FFFFCC"/>
              </a:solidFill>
              <a:latin typeface="Times New Roman" charset="0"/>
              <a:cs typeface="Times New Roman" charset="0"/>
            </a:endParaRPr>
          </a:p>
          <a:p>
            <a:pPr eaLnBrk="1" hangingPunct="1">
              <a:lnSpc>
                <a:spcPct val="80000"/>
              </a:lnSpc>
              <a:buFontTx/>
              <a:buNone/>
              <a:defRPr/>
            </a:pPr>
            <a:r>
              <a:rPr lang="en-US" sz="2400" dirty="0" smtClean="0">
                <a:solidFill>
                  <a:srgbClr val="FFFFCC"/>
                </a:solidFill>
                <a:latin typeface="Times New Roman" charset="0"/>
                <a:cs typeface="Times New Roman" charset="0"/>
              </a:rPr>
              <a:t>	 - </a:t>
            </a:r>
            <a:r>
              <a:rPr lang="en-US" sz="2400" dirty="0" smtClean="0">
                <a:solidFill>
                  <a:srgbClr val="FFFFFF"/>
                </a:solidFill>
                <a:latin typeface="Times New Roman" charset="0"/>
                <a:cs typeface="Times New Roman" charset="0"/>
              </a:rPr>
              <a:t>Heard same 20 items produced by 4 speakers</a:t>
            </a:r>
          </a:p>
          <a:p>
            <a:pPr eaLnBrk="1" hangingPunct="1">
              <a:lnSpc>
                <a:spcPct val="80000"/>
              </a:lnSpc>
              <a:buFontTx/>
              <a:buNone/>
              <a:defRPr/>
            </a:pPr>
            <a:r>
              <a:rPr lang="en-US" sz="2400" dirty="0">
                <a:solidFill>
                  <a:srgbClr val="FFFFFF"/>
                </a:solidFill>
                <a:latin typeface="Times New Roman" charset="0"/>
                <a:cs typeface="Times New Roman" charset="0"/>
              </a:rPr>
              <a:t>	</a:t>
            </a:r>
            <a:r>
              <a:rPr lang="en-US" sz="2400" dirty="0" smtClean="0">
                <a:solidFill>
                  <a:srgbClr val="FFFFFF"/>
                </a:solidFill>
                <a:latin typeface="Times New Roman" charset="0"/>
                <a:cs typeface="Times New Roman" charset="0"/>
              </a:rPr>
              <a:t> - Asked </a:t>
            </a:r>
            <a:r>
              <a:rPr lang="en-US" sz="2400" dirty="0">
                <a:solidFill>
                  <a:srgbClr val="FFFFFF"/>
                </a:solidFill>
                <a:latin typeface="Times New Roman" charset="0"/>
                <a:cs typeface="Times New Roman" charset="0"/>
              </a:rPr>
              <a:t>to repeat the word </a:t>
            </a:r>
            <a:r>
              <a:rPr lang="en-US" sz="2400" dirty="0" smtClean="0">
                <a:solidFill>
                  <a:srgbClr val="FFFFFF"/>
                </a:solidFill>
                <a:latin typeface="Times New Roman" charset="0"/>
                <a:cs typeface="Times New Roman" charset="0"/>
              </a:rPr>
              <a:t>aloud</a:t>
            </a:r>
          </a:p>
          <a:p>
            <a:pPr eaLnBrk="1" hangingPunct="1">
              <a:lnSpc>
                <a:spcPct val="80000"/>
              </a:lnSpc>
              <a:buFontTx/>
              <a:buNone/>
              <a:defRPr/>
            </a:pPr>
            <a:endParaRPr lang="en-US" sz="2400" dirty="0">
              <a:solidFill>
                <a:srgbClr val="FFFFFF"/>
              </a:solidFill>
              <a:latin typeface="Times New Roman" charset="0"/>
              <a:cs typeface="Times New Roman" charset="0"/>
            </a:endParaRPr>
          </a:p>
          <a:p>
            <a:pPr eaLnBrk="1" hangingPunct="1">
              <a:lnSpc>
                <a:spcPct val="80000"/>
              </a:lnSpc>
              <a:buFontTx/>
              <a:buNone/>
              <a:defRPr/>
            </a:pPr>
            <a:r>
              <a:rPr lang="en-US" sz="2400" i="1" dirty="0" smtClean="0">
                <a:solidFill>
                  <a:srgbClr val="FFFFCC"/>
                </a:solidFill>
                <a:latin typeface="Times New Roman" charset="0"/>
                <a:cs typeface="Times New Roman" charset="0"/>
              </a:rPr>
              <a:t>Rating Phase:</a:t>
            </a:r>
          </a:p>
          <a:p>
            <a:pPr eaLnBrk="1" hangingPunct="1">
              <a:lnSpc>
                <a:spcPct val="80000"/>
              </a:lnSpc>
              <a:buFontTx/>
              <a:buNone/>
              <a:defRPr/>
            </a:pPr>
            <a:endParaRPr lang="en-US" sz="2400" dirty="0">
              <a:solidFill>
                <a:srgbClr val="FFFF00"/>
              </a:solidFill>
              <a:latin typeface="Times New Roman" charset="0"/>
              <a:cs typeface="Times New Roman" charset="0"/>
            </a:endParaRPr>
          </a:p>
          <a:p>
            <a:pPr marL="0" indent="0" eaLnBrk="1" hangingPunct="1">
              <a:lnSpc>
                <a:spcPct val="80000"/>
              </a:lnSpc>
              <a:buFontTx/>
              <a:buNone/>
              <a:defRPr/>
            </a:pPr>
            <a:r>
              <a:rPr lang="en-US" sz="2400" dirty="0">
                <a:solidFill>
                  <a:srgbClr val="FFFFFF"/>
                </a:solidFill>
                <a:latin typeface="Times New Roman" charset="0"/>
                <a:cs typeface="Times New Roman" charset="0"/>
              </a:rPr>
              <a:t>     - </a:t>
            </a:r>
            <a:r>
              <a:rPr lang="en-US" sz="2400" dirty="0" smtClean="0">
                <a:solidFill>
                  <a:srgbClr val="FFFFFF"/>
                </a:solidFill>
                <a:latin typeface="Times New Roman" charset="0"/>
                <a:cs typeface="Times New Roman" charset="0"/>
              </a:rPr>
              <a:t>Raters presented </a:t>
            </a:r>
            <a:r>
              <a:rPr lang="en-US" sz="2400" dirty="0">
                <a:solidFill>
                  <a:srgbClr val="FFFFFF"/>
                </a:solidFill>
                <a:latin typeface="Times New Roman" charset="0"/>
                <a:cs typeface="Times New Roman" charset="0"/>
              </a:rPr>
              <a:t>with </a:t>
            </a:r>
            <a:r>
              <a:rPr lang="en-US" sz="2400" dirty="0" smtClean="0">
                <a:solidFill>
                  <a:srgbClr val="FFFFFF"/>
                </a:solidFill>
                <a:latin typeface="Times New Roman" charset="0"/>
                <a:cs typeface="Times New Roman" charset="0"/>
              </a:rPr>
              <a:t>AXB task </a:t>
            </a:r>
            <a:endParaRPr lang="en-US" sz="2400" dirty="0">
              <a:solidFill>
                <a:srgbClr val="FFFFFF"/>
              </a:solidFill>
              <a:latin typeface="Times New Roman" charset="0"/>
              <a:cs typeface="Times New Roman" charset="0"/>
            </a:endParaRPr>
          </a:p>
          <a:p>
            <a:pPr marL="0" indent="0" eaLnBrk="1" hangingPunct="1">
              <a:lnSpc>
                <a:spcPct val="80000"/>
              </a:lnSpc>
              <a:buFontTx/>
              <a:buNone/>
              <a:defRPr/>
            </a:pPr>
            <a:r>
              <a:rPr lang="en-US" altLang="ja-JP" sz="2400" dirty="0">
                <a:solidFill>
                  <a:srgbClr val="FFFFFF"/>
                </a:solidFill>
                <a:latin typeface="Times New Roman" charset="0"/>
                <a:cs typeface="Times New Roman" charset="0"/>
              </a:rPr>
              <a:t>	</a:t>
            </a:r>
            <a:r>
              <a:rPr lang="en-US" altLang="ja-JP" sz="2400" dirty="0" smtClean="0">
                <a:solidFill>
                  <a:srgbClr val="FFFFFF"/>
                </a:solidFill>
                <a:latin typeface="Times New Roman" charset="0"/>
                <a:cs typeface="Times New Roman" charset="0"/>
              </a:rPr>
              <a:t> Baseline (A) – Target (X) – Shadowed (B)</a:t>
            </a:r>
            <a:endParaRPr lang="en-US" sz="2400" dirty="0">
              <a:solidFill>
                <a:srgbClr val="FFFFFF"/>
              </a:solidFill>
              <a:latin typeface="Times New Roman" charset="0"/>
              <a:cs typeface="Times New Roman" charset="0"/>
            </a:endParaRPr>
          </a:p>
          <a:p>
            <a:pPr lvl="1" eaLnBrk="1" hangingPunct="1">
              <a:lnSpc>
                <a:spcPct val="80000"/>
              </a:lnSpc>
              <a:buFontTx/>
              <a:buNone/>
              <a:defRPr/>
            </a:pPr>
            <a:endParaRPr lang="en-US" sz="1800" dirty="0">
              <a:solidFill>
                <a:schemeClr val="bg1"/>
              </a:solidFill>
              <a:latin typeface="Book Antiqua" charset="0"/>
              <a:cs typeface="Arial" charset="0"/>
            </a:endParaRPr>
          </a:p>
          <a:p>
            <a:pPr eaLnBrk="1" hangingPunct="1">
              <a:lnSpc>
                <a:spcPct val="80000"/>
              </a:lnSpc>
              <a:buFontTx/>
              <a:buNone/>
              <a:defRPr/>
            </a:pPr>
            <a:endParaRPr lang="en-US" sz="2000" dirty="0">
              <a:solidFill>
                <a:schemeClr val="bg1"/>
              </a:solidFill>
              <a:latin typeface="Book Antiqua" charset="0"/>
              <a:cs typeface="Arial" charset="0"/>
            </a:endParaRPr>
          </a:p>
          <a:p>
            <a:pPr eaLnBrk="1" hangingPunct="1">
              <a:lnSpc>
                <a:spcPct val="80000"/>
              </a:lnSpc>
              <a:buFontTx/>
              <a:buNone/>
              <a:defRPr/>
            </a:pPr>
            <a:endParaRPr lang="en-US" sz="1600" dirty="0">
              <a:solidFill>
                <a:schemeClr val="bg1"/>
              </a:solidFill>
              <a:latin typeface="Book Antiqua" charset="0"/>
              <a:cs typeface="Arial" charset="0"/>
            </a:endParaRPr>
          </a:p>
          <a:p>
            <a:pPr eaLnBrk="1" hangingPunct="1">
              <a:lnSpc>
                <a:spcPct val="80000"/>
              </a:lnSpc>
              <a:buFontTx/>
              <a:buNone/>
              <a:defRPr/>
            </a:pPr>
            <a:endParaRPr lang="en-US" sz="2000" dirty="0">
              <a:solidFill>
                <a:schemeClr val="bg1"/>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200" dirty="0">
                <a:solidFill>
                  <a:schemeClr val="accent1"/>
                </a:solidFill>
              </a:rPr>
              <a:t>Vocal accommodation</a:t>
            </a:r>
            <a:endParaRPr lang="en-US" sz="4400" dirty="0">
              <a:solidFill>
                <a:srgbClr val="FFFFFF"/>
              </a:solidFill>
            </a:endParaRPr>
          </a:p>
        </p:txBody>
      </p:sp>
      <p:sp>
        <p:nvSpPr>
          <p:cNvPr id="4" name="TextBox 3"/>
          <p:cNvSpPr txBox="1"/>
          <p:nvPr/>
        </p:nvSpPr>
        <p:spPr>
          <a:xfrm>
            <a:off x="5638800" y="6248400"/>
            <a:ext cx="3117159" cy="338554"/>
          </a:xfrm>
          <a:prstGeom prst="rect">
            <a:avLst/>
          </a:prstGeom>
          <a:noFill/>
        </p:spPr>
        <p:txBody>
          <a:bodyPr wrap="none" rtlCol="0">
            <a:spAutoFit/>
          </a:bodyPr>
          <a:lstStyle/>
          <a:p>
            <a:r>
              <a:rPr lang="en-US" sz="1600" dirty="0" err="1" smtClean="0">
                <a:solidFill>
                  <a:srgbClr val="FFFFFF"/>
                </a:solidFill>
              </a:rPr>
              <a:t>Namy</a:t>
            </a:r>
            <a:r>
              <a:rPr lang="en-US" sz="1600" dirty="0" smtClean="0">
                <a:solidFill>
                  <a:srgbClr val="FFFFFF"/>
                </a:solidFill>
              </a:rPr>
              <a:t>, Nygaard &amp; </a:t>
            </a:r>
            <a:r>
              <a:rPr lang="en-US" sz="1600" dirty="0" err="1" smtClean="0">
                <a:solidFill>
                  <a:srgbClr val="FFFFFF"/>
                </a:solidFill>
              </a:rPr>
              <a:t>Sauerteig</a:t>
            </a:r>
            <a:r>
              <a:rPr lang="en-US" sz="1600" dirty="0" smtClean="0">
                <a:solidFill>
                  <a:srgbClr val="FFFFFF"/>
                </a:solidFill>
              </a:rPr>
              <a:t> (2002)</a:t>
            </a:r>
            <a:endParaRPr lang="en-US" sz="1600" dirty="0">
              <a:solidFill>
                <a:srgbClr val="FFFFFF"/>
              </a:solidFill>
            </a:endParaRPr>
          </a:p>
        </p:txBody>
      </p:sp>
      <p:pic>
        <p:nvPicPr>
          <p:cNvPr id="2" name="Picture 1" descr="V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6989329" cy="4419600"/>
          </a:xfrm>
          <a:prstGeom prst="rect">
            <a:avLst/>
          </a:prstGeom>
        </p:spPr>
      </p:pic>
      <p:cxnSp>
        <p:nvCxnSpPr>
          <p:cNvPr id="5" name="Straight Connector 4"/>
          <p:cNvCxnSpPr/>
          <p:nvPr/>
        </p:nvCxnSpPr>
        <p:spPr>
          <a:xfrm>
            <a:off x="1752600" y="3352800"/>
            <a:ext cx="5791200" cy="0"/>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533400"/>
            <a:ext cx="7772400" cy="1143000"/>
          </a:xfrm>
        </p:spPr>
        <p:txBody>
          <a:bodyPr/>
          <a:lstStyle/>
          <a:p>
            <a:r>
              <a:rPr lang="en-US" sz="2800">
                <a:solidFill>
                  <a:schemeClr val="accent1"/>
                </a:solidFill>
                <a:latin typeface="Times" charset="0"/>
                <a:ea typeface="Osaka" charset="0"/>
                <a:cs typeface="Osaka" charset="0"/>
              </a:rPr>
              <a:t>Theoretical approaches</a:t>
            </a:r>
            <a:endParaRPr lang="en-US" sz="2800" b="1">
              <a:solidFill>
                <a:schemeClr val="accent1"/>
              </a:solidFill>
              <a:latin typeface="Times" charset="0"/>
              <a:ea typeface="Osaka" charset="0"/>
              <a:cs typeface="Osaka" charset="0"/>
            </a:endParaRPr>
          </a:p>
        </p:txBody>
      </p:sp>
      <p:sp>
        <p:nvSpPr>
          <p:cNvPr id="26626" name="Rectangle 3"/>
          <p:cNvSpPr>
            <a:spLocks noGrp="1" noChangeArrowheads="1"/>
          </p:cNvSpPr>
          <p:nvPr>
            <p:ph type="body" idx="1"/>
          </p:nvPr>
        </p:nvSpPr>
        <p:spPr>
          <a:xfrm>
            <a:off x="685800" y="1676400"/>
            <a:ext cx="7772400" cy="4114800"/>
          </a:xfrm>
        </p:spPr>
        <p:txBody>
          <a:bodyPr/>
          <a:lstStyle/>
          <a:p>
            <a:pPr>
              <a:buFontTx/>
              <a:buNone/>
              <a:defRPr/>
            </a:pPr>
            <a:r>
              <a:rPr lang="en-US" sz="2400" dirty="0">
                <a:solidFill>
                  <a:srgbClr val="FFFFFF"/>
                </a:solidFill>
                <a:latin typeface="Times" charset="0"/>
                <a:ea typeface="Osaka" charset="0"/>
                <a:cs typeface="Osaka" charset="0"/>
              </a:rPr>
              <a:t>•  </a:t>
            </a:r>
            <a:r>
              <a:rPr lang="en-US" sz="2400" dirty="0" smtClean="0">
                <a:solidFill>
                  <a:srgbClr val="FFFFFF"/>
                </a:solidFill>
                <a:latin typeface="Times" charset="0"/>
                <a:ea typeface="Osaka" charset="0"/>
                <a:cs typeface="Osaka" charset="0"/>
              </a:rPr>
              <a:t>Abstractionist</a:t>
            </a:r>
            <a:endParaRPr lang="en-US" sz="2400" dirty="0">
              <a:solidFill>
                <a:srgbClr val="FFFFFF"/>
              </a:solidFill>
              <a:latin typeface="Times" charset="0"/>
              <a:ea typeface="Osaka" charset="0"/>
              <a:cs typeface="Osaka" charset="0"/>
            </a:endParaRPr>
          </a:p>
          <a:p>
            <a:pPr>
              <a:buFontTx/>
              <a:buNone/>
              <a:defRPr/>
            </a:pPr>
            <a:r>
              <a:rPr lang="en-US" sz="2400" dirty="0" smtClean="0">
                <a:solidFill>
                  <a:srgbClr val="FFFFFF"/>
                </a:solidFill>
                <a:latin typeface="Times" charset="0"/>
                <a:ea typeface="Osaka" charset="0"/>
                <a:cs typeface="Osaka" charset="0"/>
              </a:rPr>
              <a:t>		</a:t>
            </a:r>
            <a:r>
              <a:rPr lang="en-US" sz="2400" dirty="0" smtClean="0">
                <a:solidFill>
                  <a:srgbClr val="AFBFFF"/>
                </a:solidFill>
                <a:latin typeface="Times" charset="0"/>
                <a:ea typeface="Osaka" charset="0"/>
                <a:cs typeface="Osaka" charset="0"/>
              </a:rPr>
              <a:t>- normalization</a:t>
            </a:r>
            <a:endParaRPr lang="en-US" sz="2400" dirty="0">
              <a:solidFill>
                <a:srgbClr val="AFBFFF"/>
              </a:solidFill>
              <a:latin typeface="Times" charset="0"/>
              <a:ea typeface="Osaka" charset="0"/>
              <a:cs typeface="Osaka" charset="0"/>
            </a:endParaRPr>
          </a:p>
          <a:p>
            <a:pPr marL="914400" lvl="2" indent="0">
              <a:buFontTx/>
              <a:buNone/>
              <a:defRPr/>
            </a:pPr>
            <a:r>
              <a:rPr lang="en-US" dirty="0" smtClean="0">
                <a:solidFill>
                  <a:srgbClr val="AFBFFF"/>
                </a:solidFill>
                <a:latin typeface="Times" charset="0"/>
                <a:ea typeface="Osaka" charset="0"/>
                <a:cs typeface="Osaka" charset="0"/>
              </a:rPr>
              <a:t>- linguistic representations are </a:t>
            </a:r>
          </a:p>
          <a:p>
            <a:pPr marL="914400" lvl="2" indent="0">
              <a:buFontTx/>
              <a:buNone/>
              <a:defRPr/>
            </a:pPr>
            <a:r>
              <a:rPr lang="en-US" dirty="0" smtClean="0">
                <a:solidFill>
                  <a:srgbClr val="AFBFFF"/>
                </a:solidFill>
                <a:latin typeface="Times" charset="0"/>
                <a:ea typeface="Osaka" charset="0"/>
                <a:cs typeface="Osaka" charset="0"/>
              </a:rPr>
              <a:t>	abstract and non-perceptual</a:t>
            </a:r>
            <a:endParaRPr lang="en-US" b="1" i="1" dirty="0" smtClean="0">
              <a:solidFill>
                <a:srgbClr val="AFBFFF"/>
              </a:solidFill>
              <a:latin typeface="Times" charset="0"/>
              <a:ea typeface="Osaka" charset="0"/>
              <a:cs typeface="Osaka" charset="0"/>
            </a:endParaRPr>
          </a:p>
          <a:p>
            <a:pPr lvl="1">
              <a:defRPr/>
            </a:pPr>
            <a:endParaRPr lang="en-US" sz="2400" dirty="0">
              <a:solidFill>
                <a:srgbClr val="FFFFFF"/>
              </a:solidFill>
              <a:latin typeface="Times" charset="0"/>
              <a:ea typeface="Osaka" charset="0"/>
              <a:cs typeface="Osaka" charset="0"/>
            </a:endParaRPr>
          </a:p>
          <a:p>
            <a:pPr>
              <a:buFontTx/>
              <a:buNone/>
              <a:defRPr/>
            </a:pPr>
            <a:r>
              <a:rPr lang="en-US" sz="2400" dirty="0" smtClean="0">
                <a:solidFill>
                  <a:srgbClr val="FFFFFF"/>
                </a:solidFill>
                <a:latin typeface="Times" charset="0"/>
                <a:ea typeface="Osaka" charset="0"/>
                <a:cs typeface="Osaka" charset="0"/>
              </a:rPr>
              <a:t>•  Perceptually grounded </a:t>
            </a:r>
          </a:p>
          <a:p>
            <a:pPr marL="342900" lvl="3" indent="-342900">
              <a:buFontTx/>
              <a:buNone/>
              <a:defRPr/>
            </a:pPr>
            <a:r>
              <a:rPr lang="en-US" sz="2400" dirty="0" smtClean="0">
                <a:solidFill>
                  <a:srgbClr val="FFFFFF"/>
                </a:solidFill>
                <a:latin typeface="Times" charset="0"/>
                <a:ea typeface="Osaka" charset="0"/>
                <a:cs typeface="Osaka" charset="0"/>
              </a:rPr>
              <a:t>		</a:t>
            </a:r>
            <a:r>
              <a:rPr lang="en-US" sz="2400" dirty="0" smtClean="0">
                <a:solidFill>
                  <a:srgbClr val="AFBFFF"/>
                </a:solidFill>
                <a:latin typeface="Times" charset="0"/>
                <a:ea typeface="Osaka" charset="0"/>
                <a:cs typeface="Osaka" charset="0"/>
              </a:rPr>
              <a:t>- instance- or exemplar-based </a:t>
            </a:r>
          </a:p>
          <a:p>
            <a:pPr marL="342900" lvl="3" indent="-342900">
              <a:buFontTx/>
              <a:buNone/>
              <a:defRPr/>
            </a:pPr>
            <a:r>
              <a:rPr lang="en-US" sz="2400" dirty="0">
                <a:solidFill>
                  <a:srgbClr val="AFBFFF"/>
                </a:solidFill>
                <a:latin typeface="Times" charset="0"/>
                <a:ea typeface="Osaka" charset="0"/>
                <a:cs typeface="Osaka" charset="0"/>
              </a:rPr>
              <a:t>	</a:t>
            </a:r>
            <a:r>
              <a:rPr lang="en-US" sz="2400" dirty="0" smtClean="0">
                <a:solidFill>
                  <a:srgbClr val="AFBFFF"/>
                </a:solidFill>
                <a:latin typeface="Times" charset="0"/>
                <a:ea typeface="Osaka" charset="0"/>
                <a:cs typeface="Osaka" charset="0"/>
              </a:rPr>
              <a:t>	</a:t>
            </a:r>
            <a:r>
              <a:rPr lang="en-US" sz="2400" dirty="0">
                <a:solidFill>
                  <a:srgbClr val="AFBFFF"/>
                </a:solidFill>
                <a:latin typeface="Times" charset="0"/>
                <a:ea typeface="Osaka" charset="0"/>
                <a:cs typeface="Osaka" charset="0"/>
              </a:rPr>
              <a:t>	</a:t>
            </a:r>
            <a:r>
              <a:rPr lang="en-US" sz="1800" dirty="0" smtClean="0">
                <a:solidFill>
                  <a:srgbClr val="AFBFFF"/>
                </a:solidFill>
                <a:latin typeface="Times" charset="0"/>
                <a:ea typeface="Osaka" charset="0"/>
                <a:cs typeface="Osaka" charset="0"/>
              </a:rPr>
              <a:t>(</a:t>
            </a:r>
            <a:r>
              <a:rPr lang="en-US" sz="1800" dirty="0" err="1" smtClean="0">
                <a:solidFill>
                  <a:srgbClr val="AFBFFF"/>
                </a:solidFill>
                <a:latin typeface="Times" charset="0"/>
                <a:ea typeface="Osaka" charset="0"/>
                <a:cs typeface="Osaka" charset="0"/>
              </a:rPr>
              <a:t>Goldinger</a:t>
            </a:r>
            <a:r>
              <a:rPr lang="en-US" sz="1800" dirty="0" smtClean="0">
                <a:solidFill>
                  <a:srgbClr val="AFBFFF"/>
                </a:solidFill>
                <a:latin typeface="Times" charset="0"/>
                <a:ea typeface="Osaka" charset="0"/>
                <a:cs typeface="Osaka" charset="0"/>
              </a:rPr>
              <a:t>, 1998; Johnson, 1997, 2006; </a:t>
            </a:r>
            <a:r>
              <a:rPr lang="en-US" sz="1800" dirty="0" err="1" smtClean="0">
                <a:solidFill>
                  <a:srgbClr val="AFBFFF"/>
                </a:solidFill>
                <a:latin typeface="Times" charset="0"/>
                <a:ea typeface="Osaka" charset="0"/>
                <a:cs typeface="Osaka" charset="0"/>
              </a:rPr>
              <a:t>Pierrehumbert</a:t>
            </a:r>
            <a:r>
              <a:rPr lang="en-US" sz="1800" dirty="0" smtClean="0">
                <a:solidFill>
                  <a:srgbClr val="AFBFFF"/>
                </a:solidFill>
                <a:latin typeface="Times" charset="0"/>
                <a:ea typeface="Osaka" charset="0"/>
                <a:cs typeface="Osaka" charset="0"/>
              </a:rPr>
              <a:t>, 2001)</a:t>
            </a:r>
            <a:endParaRPr lang="en-US" sz="1800" b="1" dirty="0" smtClean="0">
              <a:solidFill>
                <a:srgbClr val="AFBFFF"/>
              </a:solidFill>
              <a:latin typeface="Times" charset="0"/>
              <a:ea typeface="Osaka" charset="0"/>
              <a:cs typeface="Osaka" charset="0"/>
            </a:endParaRPr>
          </a:p>
          <a:p>
            <a:pPr>
              <a:buFontTx/>
              <a:buNone/>
              <a:defRPr/>
            </a:pPr>
            <a:r>
              <a:rPr lang="en-US" sz="2400" dirty="0" smtClean="0">
                <a:solidFill>
                  <a:srgbClr val="AFBFFF"/>
                </a:solidFill>
                <a:latin typeface="Times" charset="0"/>
                <a:ea typeface="Osaka" charset="0"/>
                <a:cs typeface="Osaka" charset="0"/>
              </a:rPr>
              <a:t>		- linguistic representations are perceptual </a:t>
            </a:r>
          </a:p>
          <a:p>
            <a:pPr marL="457200" lvl="1" indent="0">
              <a:buFontTx/>
              <a:buNone/>
              <a:defRPr/>
            </a:pPr>
            <a:endParaRPr lang="en-US" sz="2400" dirty="0">
              <a:solidFill>
                <a:srgbClr val="FFFFFF"/>
              </a:solidFill>
              <a:latin typeface="Times" charset="0"/>
              <a:ea typeface="Osaka" charset="0"/>
              <a:cs typeface="Osaka" charset="0"/>
            </a:endParaRPr>
          </a:p>
          <a:p>
            <a:pPr>
              <a:defRPr/>
            </a:pPr>
            <a:endParaRPr lang="en-US" dirty="0">
              <a:solidFill>
                <a:srgbClr val="FFFFFF"/>
              </a:solidFill>
              <a:latin typeface="Times"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47700" y="457200"/>
            <a:ext cx="7848600" cy="914400"/>
          </a:xfrm>
        </p:spPr>
        <p:txBody>
          <a:bodyPr/>
          <a:lstStyle/>
          <a:p>
            <a:r>
              <a:rPr lang="en-US" sz="2800">
                <a:solidFill>
                  <a:schemeClr val="accent1"/>
                </a:solidFill>
                <a:latin typeface="Times" charset="0"/>
                <a:ea typeface="Osaka" charset="0"/>
                <a:cs typeface="Osaka" charset="0"/>
              </a:rPr>
              <a:t>Vocal alignment and gender</a:t>
            </a:r>
            <a:endParaRPr lang="en-US" sz="2800">
              <a:solidFill>
                <a:srgbClr val="FFFFFF"/>
              </a:solidFill>
              <a:latin typeface="Times" charset="0"/>
              <a:ea typeface="Osaka" charset="0"/>
              <a:cs typeface="Osaka" charset="0"/>
            </a:endParaRPr>
          </a:p>
        </p:txBody>
      </p:sp>
      <p:sp>
        <p:nvSpPr>
          <p:cNvPr id="108547" name="Rectangle 3"/>
          <p:cNvSpPr>
            <a:spLocks noGrp="1" noChangeArrowheads="1"/>
          </p:cNvSpPr>
          <p:nvPr>
            <p:ph type="body" idx="1"/>
          </p:nvPr>
        </p:nvSpPr>
        <p:spPr>
          <a:xfrm>
            <a:off x="609600" y="1676400"/>
            <a:ext cx="7924800" cy="4419600"/>
          </a:xfrm>
        </p:spPr>
        <p:txBody>
          <a:bodyPr/>
          <a:lstStyle/>
          <a:p>
            <a:pPr>
              <a:defRPr/>
            </a:pPr>
            <a:r>
              <a:rPr lang="en-US" sz="2400" dirty="0" smtClean="0">
                <a:solidFill>
                  <a:srgbClr val="FFFFFF"/>
                </a:solidFill>
                <a:latin typeface="Times" charset="0"/>
                <a:ea typeface="Osaka" charset="0"/>
                <a:cs typeface="Osaka" charset="0"/>
              </a:rPr>
              <a:t>Individual differences in perceptual sensitivity appeared to lead to differences in vocal adaptation</a:t>
            </a:r>
            <a:endParaRPr lang="en-US" sz="2400" dirty="0">
              <a:solidFill>
                <a:srgbClr val="FFFFFF"/>
              </a:solidFill>
              <a:latin typeface="Times" charset="0"/>
              <a:ea typeface="Osaka" charset="0"/>
              <a:cs typeface="Osaka" charset="0"/>
            </a:endParaRPr>
          </a:p>
          <a:p>
            <a:pPr>
              <a:lnSpc>
                <a:spcPct val="60000"/>
              </a:lnSpc>
              <a:defRPr/>
            </a:pPr>
            <a:endParaRPr lang="en-US" sz="2400" dirty="0">
              <a:solidFill>
                <a:srgbClr val="FFFFFF"/>
              </a:solidFill>
              <a:latin typeface="Times" charset="0"/>
              <a:ea typeface="Osaka" charset="0"/>
              <a:cs typeface="Osaka" charset="0"/>
            </a:endParaRPr>
          </a:p>
          <a:p>
            <a:pPr>
              <a:defRPr/>
            </a:pPr>
            <a:r>
              <a:rPr lang="en-US" sz="2400" dirty="0" smtClean="0">
                <a:solidFill>
                  <a:srgbClr val="FFFFFF"/>
                </a:solidFill>
                <a:latin typeface="Times" charset="0"/>
                <a:ea typeface="Osaka" charset="0"/>
                <a:cs typeface="Osaka" charset="0"/>
              </a:rPr>
              <a:t>Individual differences in attention or sensitivity to indexical variation</a:t>
            </a:r>
            <a:endParaRPr lang="en-US" sz="2400" dirty="0">
              <a:solidFill>
                <a:srgbClr val="FFFFFF"/>
              </a:solidFill>
              <a:latin typeface="Times" charset="0"/>
              <a:ea typeface="Osaka" charset="0"/>
              <a:cs typeface="Osaka" charset="0"/>
            </a:endParaRPr>
          </a:p>
          <a:p>
            <a:pPr>
              <a:lnSpc>
                <a:spcPct val="60000"/>
              </a:lnSpc>
              <a:defRPr/>
            </a:pPr>
            <a:endParaRPr lang="en-US" sz="2400" dirty="0">
              <a:solidFill>
                <a:srgbClr val="FFFFFF"/>
              </a:solidFill>
              <a:latin typeface="Times" charset="0"/>
              <a:ea typeface="Osaka" charset="0"/>
              <a:cs typeface="Osaka" charset="0"/>
            </a:endParaRPr>
          </a:p>
          <a:p>
            <a:pPr>
              <a:defRPr/>
            </a:pPr>
            <a:r>
              <a:rPr lang="en-US" sz="2400" dirty="0" smtClean="0">
                <a:solidFill>
                  <a:srgbClr val="FFFFFF"/>
                </a:solidFill>
                <a:latin typeface="Times" charset="0"/>
                <a:ea typeface="Osaka" charset="0"/>
                <a:cs typeface="Osaka" charset="0"/>
              </a:rPr>
              <a:t>Socially conditioned adaptation</a:t>
            </a:r>
            <a:endParaRPr lang="en-US" sz="1600" dirty="0">
              <a:solidFill>
                <a:srgbClr val="FFFFFF"/>
              </a:solidFill>
              <a:latin typeface="Times" charset="0"/>
              <a:ea typeface="Osaka" charset="0"/>
              <a:cs typeface="Osaka" charset="0"/>
            </a:endParaRPr>
          </a:p>
          <a:p>
            <a:pPr marL="0" indent="0">
              <a:buFontTx/>
              <a:buNone/>
              <a:defRPr/>
            </a:pPr>
            <a:r>
              <a:rPr lang="en-US" sz="2400" dirty="0" smtClean="0">
                <a:solidFill>
                  <a:srgbClr val="FFFFFF"/>
                </a:solidFill>
                <a:latin typeface="Times" charset="0"/>
                <a:ea typeface="Osaka" charset="0"/>
                <a:cs typeface="Osaka" charset="0"/>
              </a:rPr>
              <a:t>		</a:t>
            </a:r>
            <a:r>
              <a:rPr lang="en-US" sz="1800" dirty="0" smtClean="0">
                <a:solidFill>
                  <a:srgbClr val="FFFFFF"/>
                </a:solidFill>
                <a:latin typeface="Times" charset="0"/>
                <a:ea typeface="Osaka" charset="0"/>
                <a:cs typeface="Osaka" charset="0"/>
              </a:rPr>
              <a:t>(Babel, 2012; </a:t>
            </a:r>
            <a:r>
              <a:rPr lang="en-US" sz="1800" dirty="0">
                <a:solidFill>
                  <a:srgbClr val="FFFFFF"/>
                </a:solidFill>
                <a:latin typeface="Times" charset="0"/>
                <a:ea typeface="Osaka" charset="0"/>
                <a:cs typeface="Osaka" charset="0"/>
              </a:rPr>
              <a:t>Johnson, 2006; </a:t>
            </a:r>
            <a:r>
              <a:rPr lang="en-US" sz="1800" dirty="0" err="1" smtClean="0">
                <a:solidFill>
                  <a:srgbClr val="FFFFFF"/>
                </a:solidFill>
                <a:latin typeface="Times" charset="0"/>
                <a:ea typeface="Osaka" charset="0"/>
                <a:cs typeface="Osaka" charset="0"/>
              </a:rPr>
              <a:t>Pardo</a:t>
            </a:r>
            <a:r>
              <a:rPr lang="en-US" sz="1800" dirty="0" smtClean="0">
                <a:solidFill>
                  <a:srgbClr val="FFFFFF"/>
                </a:solidFill>
                <a:latin typeface="Times" charset="0"/>
                <a:ea typeface="Osaka" charset="0"/>
                <a:cs typeface="Osaka" charset="0"/>
              </a:rPr>
              <a:t>, 2006)</a:t>
            </a:r>
            <a:endParaRPr lang="en-US" sz="1800" dirty="0">
              <a:solidFill>
                <a:srgbClr val="FFFFFF"/>
              </a:solidFill>
              <a:latin typeface="Times"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609600"/>
            <a:ext cx="7848600" cy="914400"/>
          </a:xfrm>
        </p:spPr>
        <p:txBody>
          <a:bodyPr/>
          <a:lstStyle/>
          <a:p>
            <a:r>
              <a:rPr lang="en-US" sz="2800">
                <a:solidFill>
                  <a:schemeClr val="accent1"/>
                </a:solidFill>
                <a:latin typeface="Times" charset="0"/>
                <a:ea typeface="Osaka" charset="0"/>
                <a:cs typeface="Osaka" charset="0"/>
              </a:rPr>
              <a:t>Vocal alignment as a function of social expectations</a:t>
            </a:r>
            <a:endParaRPr lang="en-US" sz="2800">
              <a:solidFill>
                <a:srgbClr val="FFFFFF"/>
              </a:solidFill>
              <a:latin typeface="Times" charset="0"/>
              <a:ea typeface="Osaka" charset="0"/>
              <a:cs typeface="Osaka" charset="0"/>
            </a:endParaRPr>
          </a:p>
        </p:txBody>
      </p:sp>
      <p:sp>
        <p:nvSpPr>
          <p:cNvPr id="74754" name="Rectangle 3"/>
          <p:cNvSpPr>
            <a:spLocks noGrp="1" noChangeArrowheads="1"/>
          </p:cNvSpPr>
          <p:nvPr>
            <p:ph type="body" idx="1"/>
          </p:nvPr>
        </p:nvSpPr>
        <p:spPr>
          <a:xfrm>
            <a:off x="762000" y="1981200"/>
            <a:ext cx="8382000" cy="2590800"/>
          </a:xfrm>
        </p:spPr>
        <p:txBody>
          <a:bodyPr/>
          <a:lstStyle/>
          <a:p>
            <a:pPr marL="0" indent="0" eaLnBrk="1" hangingPunct="1">
              <a:buFontTx/>
              <a:buNone/>
            </a:pPr>
            <a:r>
              <a:rPr lang="en-US" sz="2400">
                <a:solidFill>
                  <a:srgbClr val="BBE0E3"/>
                </a:solidFill>
                <a:latin typeface="Times New Roman" charset="0"/>
                <a:ea typeface="Osaka" charset="0"/>
                <a:cs typeface="Times New Roman" charset="0"/>
              </a:rPr>
              <a:t>How do listeners’ social attitudes and expectations influence the    </a:t>
            </a:r>
          </a:p>
          <a:p>
            <a:pPr marL="0" indent="0" eaLnBrk="1" hangingPunct="1">
              <a:buFontTx/>
              <a:buNone/>
            </a:pPr>
            <a:r>
              <a:rPr lang="en-US" sz="2400">
                <a:solidFill>
                  <a:srgbClr val="BBE0E3"/>
                </a:solidFill>
                <a:latin typeface="Times New Roman" charset="0"/>
                <a:ea typeface="Osaka" charset="0"/>
                <a:cs typeface="Times New Roman" charset="0"/>
              </a:rPr>
              <a:t>   degree and nature of vocal accommodation behavior?</a:t>
            </a:r>
            <a:endParaRPr lang="en-US" sz="2800">
              <a:solidFill>
                <a:srgbClr val="BBE0E3"/>
              </a:solidFill>
              <a:latin typeface="Times New Roman" charset="0"/>
              <a:ea typeface="Osaka" charset="0"/>
              <a:cs typeface="Times New Roman" charset="0"/>
            </a:endParaRPr>
          </a:p>
          <a:p>
            <a:pPr marL="0" indent="0">
              <a:buFontTx/>
              <a:buNone/>
            </a:pPr>
            <a:endParaRPr lang="en-US" sz="2400">
              <a:solidFill>
                <a:srgbClr val="FFFFFF"/>
              </a:solidFill>
              <a:latin typeface="Times"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533400" y="381000"/>
            <a:ext cx="8229600" cy="1143000"/>
          </a:xfrm>
        </p:spPr>
        <p:txBody>
          <a:bodyPr/>
          <a:lstStyle/>
          <a:p>
            <a:pPr eaLnBrk="1" hangingPunct="1"/>
            <a:r>
              <a:rPr lang="en-US" sz="3200">
                <a:solidFill>
                  <a:srgbClr val="FFE15D"/>
                </a:solidFill>
                <a:latin typeface="Times" charset="0"/>
                <a:ea typeface="Osaka" charset="0"/>
                <a:cs typeface="Times" charset="0"/>
              </a:rPr>
              <a:t>Social expectations or stereotypes</a:t>
            </a:r>
          </a:p>
        </p:txBody>
      </p:sp>
      <p:sp>
        <p:nvSpPr>
          <p:cNvPr id="8196" name="Rectangle 3"/>
          <p:cNvSpPr>
            <a:spLocks noGrp="1" noChangeArrowheads="1"/>
          </p:cNvSpPr>
          <p:nvPr>
            <p:ph type="body" idx="1"/>
          </p:nvPr>
        </p:nvSpPr>
        <p:spPr>
          <a:xfrm>
            <a:off x="152400" y="1219200"/>
            <a:ext cx="8763000" cy="5638800"/>
          </a:xfrm>
        </p:spPr>
        <p:txBody>
          <a:bodyPr/>
          <a:lstStyle/>
          <a:p>
            <a:pPr lvl="1" eaLnBrk="1" hangingPunct="1">
              <a:lnSpc>
                <a:spcPct val="80000"/>
              </a:lnSpc>
              <a:buFontTx/>
              <a:buNone/>
              <a:defRPr/>
            </a:pPr>
            <a:endParaRPr lang="en-US" sz="1800" dirty="0" smtClean="0">
              <a:latin typeface="Times New Roman"/>
              <a:cs typeface="Times New Roman"/>
            </a:endParaRPr>
          </a:p>
          <a:p>
            <a:pPr lvl="1" eaLnBrk="1" hangingPunct="1">
              <a:lnSpc>
                <a:spcPct val="80000"/>
              </a:lnSpc>
              <a:buFont typeface="Arial" charset="0"/>
              <a:buChar char="•"/>
              <a:defRPr/>
            </a:pPr>
            <a:endParaRPr lang="en-US" sz="1800" dirty="0" smtClean="0">
              <a:solidFill>
                <a:schemeClr val="accent1"/>
              </a:solidFill>
              <a:latin typeface="Times New Roman"/>
              <a:cs typeface="Times New Roman"/>
            </a:endParaRPr>
          </a:p>
          <a:p>
            <a:pPr marL="457200" lvl="1" indent="0" eaLnBrk="1" hangingPunct="1">
              <a:lnSpc>
                <a:spcPct val="80000"/>
              </a:lnSpc>
              <a:buFontTx/>
              <a:buNone/>
              <a:defRPr/>
            </a:pPr>
            <a:r>
              <a:rPr lang="en-US" sz="2400" dirty="0" smtClean="0">
                <a:solidFill>
                  <a:schemeClr val="bg2">
                    <a:lumMod val="40000"/>
                    <a:lumOff val="60000"/>
                  </a:schemeClr>
                </a:solidFill>
                <a:latin typeface="Times New Roman"/>
                <a:cs typeface="Times New Roman"/>
              </a:rPr>
              <a:t>Vocal accommodation as a function of social expectations</a:t>
            </a:r>
          </a:p>
          <a:p>
            <a:pPr lvl="1" eaLnBrk="1" hangingPunct="1">
              <a:lnSpc>
                <a:spcPct val="80000"/>
              </a:lnSpc>
              <a:buFontTx/>
              <a:buNone/>
              <a:defRPr/>
            </a:pPr>
            <a:endParaRPr lang="en-US" sz="2400" dirty="0">
              <a:latin typeface="Times New Roman"/>
              <a:cs typeface="Times New Roman"/>
            </a:endParaRPr>
          </a:p>
          <a:p>
            <a:pPr lvl="1" eaLnBrk="1" hangingPunct="1">
              <a:lnSpc>
                <a:spcPct val="80000"/>
              </a:lnSpc>
              <a:buFontTx/>
              <a:buNone/>
              <a:defRPr/>
            </a:pPr>
            <a:r>
              <a:rPr lang="en-US" sz="2400" i="1" dirty="0" smtClean="0">
                <a:solidFill>
                  <a:srgbClr val="AFBFFF"/>
                </a:solidFill>
                <a:latin typeface="Times New Roman"/>
                <a:cs typeface="Times New Roman"/>
              </a:rPr>
              <a:t>Expectations about Age </a:t>
            </a:r>
          </a:p>
          <a:p>
            <a:pPr marL="457200" lvl="1" indent="0" eaLnBrk="1" hangingPunct="1">
              <a:lnSpc>
                <a:spcPct val="80000"/>
              </a:lnSpc>
              <a:buFontTx/>
              <a:buNone/>
              <a:defRPr/>
            </a:pPr>
            <a:endParaRPr lang="en-US" sz="2000" dirty="0" smtClean="0">
              <a:latin typeface="Times New Roman"/>
              <a:cs typeface="Times New Roman"/>
            </a:endParaRPr>
          </a:p>
          <a:p>
            <a:pPr lvl="1" eaLnBrk="1" hangingPunct="1">
              <a:lnSpc>
                <a:spcPct val="80000"/>
              </a:lnSpc>
              <a:buFontTx/>
              <a:buNone/>
              <a:defRPr/>
            </a:pPr>
            <a:r>
              <a:rPr lang="en-US" sz="2400" dirty="0" smtClean="0">
                <a:latin typeface="Times New Roman"/>
                <a:cs typeface="Times New Roman"/>
              </a:rPr>
              <a:t>	</a:t>
            </a:r>
            <a:r>
              <a:rPr lang="en-US" sz="2400" dirty="0">
                <a:solidFill>
                  <a:schemeClr val="bg2">
                    <a:lumMod val="20000"/>
                    <a:lumOff val="80000"/>
                  </a:schemeClr>
                </a:solidFill>
                <a:latin typeface="Times"/>
                <a:cs typeface="Times"/>
              </a:rPr>
              <a:t> </a:t>
            </a:r>
            <a:r>
              <a:rPr lang="en-US" sz="2400" dirty="0" smtClean="0">
                <a:solidFill>
                  <a:schemeClr val="bg2">
                    <a:lumMod val="20000"/>
                    <a:lumOff val="80000"/>
                  </a:schemeClr>
                </a:solidFill>
                <a:latin typeface="Times"/>
                <a:cs typeface="Times"/>
              </a:rPr>
              <a:t>  • </a:t>
            </a:r>
            <a:r>
              <a:rPr lang="en-US" sz="2400" dirty="0" smtClean="0">
                <a:solidFill>
                  <a:schemeClr val="bg2">
                    <a:lumMod val="20000"/>
                    <a:lumOff val="80000"/>
                  </a:schemeClr>
                </a:solidFill>
                <a:latin typeface="Times New Roman"/>
                <a:cs typeface="Times New Roman"/>
              </a:rPr>
              <a:t>Older </a:t>
            </a:r>
            <a:r>
              <a:rPr lang="en-US" sz="2400" dirty="0" smtClean="0">
                <a:solidFill>
                  <a:schemeClr val="bg2">
                    <a:lumMod val="20000"/>
                    <a:lumOff val="80000"/>
                  </a:schemeClr>
                </a:solidFill>
                <a:latin typeface="Times"/>
                <a:cs typeface="Times"/>
              </a:rPr>
              <a:t>individuals are frail, slow, inflexible or incompetent</a:t>
            </a:r>
          </a:p>
          <a:p>
            <a:pPr lvl="1" eaLnBrk="1" hangingPunct="1">
              <a:lnSpc>
                <a:spcPct val="80000"/>
              </a:lnSpc>
              <a:buFontTx/>
              <a:buNone/>
              <a:defRPr/>
            </a:pPr>
            <a:r>
              <a:rPr lang="en-US" sz="1800" dirty="0">
                <a:solidFill>
                  <a:schemeClr val="bg2">
                    <a:lumMod val="20000"/>
                    <a:lumOff val="80000"/>
                  </a:schemeClr>
                </a:solidFill>
                <a:latin typeface="Times"/>
                <a:cs typeface="Times"/>
              </a:rPr>
              <a:t>	</a:t>
            </a:r>
            <a:r>
              <a:rPr lang="en-US" sz="1800" dirty="0" smtClean="0">
                <a:solidFill>
                  <a:schemeClr val="bg2">
                    <a:lumMod val="20000"/>
                    <a:lumOff val="80000"/>
                  </a:schemeClr>
                </a:solidFill>
                <a:latin typeface="Times"/>
                <a:cs typeface="Times"/>
              </a:rPr>
              <a:t>		</a:t>
            </a:r>
            <a:r>
              <a:rPr lang="en-US" sz="1400" dirty="0">
                <a:solidFill>
                  <a:schemeClr val="bg2">
                    <a:lumMod val="20000"/>
                    <a:lumOff val="80000"/>
                  </a:schemeClr>
                </a:solidFill>
                <a:latin typeface="Times"/>
                <a:cs typeface="Times"/>
              </a:rPr>
              <a:t> (</a:t>
            </a:r>
            <a:r>
              <a:rPr lang="en-US" sz="1400" dirty="0" err="1">
                <a:solidFill>
                  <a:schemeClr val="bg2">
                    <a:lumMod val="20000"/>
                    <a:lumOff val="80000"/>
                  </a:schemeClr>
                </a:solidFill>
                <a:latin typeface="Times"/>
                <a:cs typeface="Times"/>
              </a:rPr>
              <a:t>Hummert</a:t>
            </a:r>
            <a:r>
              <a:rPr lang="en-US" sz="1400" dirty="0">
                <a:solidFill>
                  <a:schemeClr val="bg2">
                    <a:lumMod val="20000"/>
                    <a:lumOff val="80000"/>
                  </a:schemeClr>
                </a:solidFill>
                <a:latin typeface="Times"/>
                <a:cs typeface="Times"/>
              </a:rPr>
              <a:t>, 1994, 1999)</a:t>
            </a:r>
          </a:p>
          <a:p>
            <a:pPr lvl="1" eaLnBrk="1" hangingPunct="1">
              <a:lnSpc>
                <a:spcPct val="80000"/>
              </a:lnSpc>
              <a:buFontTx/>
              <a:buNone/>
              <a:defRPr/>
            </a:pPr>
            <a:endParaRPr lang="en-US" sz="1400" dirty="0">
              <a:solidFill>
                <a:schemeClr val="bg2">
                  <a:lumMod val="20000"/>
                  <a:lumOff val="80000"/>
                </a:schemeClr>
              </a:solidFill>
              <a:latin typeface="Times New Roman"/>
              <a:cs typeface="Times New Roman"/>
            </a:endParaRPr>
          </a:p>
          <a:p>
            <a:pPr lvl="1" eaLnBrk="1" hangingPunct="1">
              <a:lnSpc>
                <a:spcPct val="80000"/>
              </a:lnSpc>
              <a:buFontTx/>
              <a:buNone/>
              <a:defRPr/>
            </a:pPr>
            <a:r>
              <a:rPr lang="en-US" sz="2400" dirty="0" smtClean="0">
                <a:solidFill>
                  <a:schemeClr val="bg2">
                    <a:lumMod val="20000"/>
                    <a:lumOff val="80000"/>
                  </a:schemeClr>
                </a:solidFill>
                <a:latin typeface="Times"/>
                <a:cs typeface="Times"/>
              </a:rPr>
              <a:t>	   • Priming older stereotypes influences actions</a:t>
            </a:r>
          </a:p>
          <a:p>
            <a:pPr lvl="1" eaLnBrk="1" hangingPunct="1">
              <a:lnSpc>
                <a:spcPct val="80000"/>
              </a:lnSpc>
              <a:buFontTx/>
              <a:buNone/>
              <a:defRPr/>
            </a:pPr>
            <a:r>
              <a:rPr lang="en-US" sz="2000" dirty="0" smtClean="0">
                <a:solidFill>
                  <a:schemeClr val="bg2">
                    <a:lumMod val="20000"/>
                    <a:lumOff val="80000"/>
                  </a:schemeClr>
                </a:solidFill>
                <a:latin typeface="Times"/>
                <a:cs typeface="Times"/>
              </a:rPr>
              <a:t>			</a:t>
            </a:r>
            <a:r>
              <a:rPr lang="en-US" sz="1600" dirty="0">
                <a:solidFill>
                  <a:schemeClr val="bg2">
                    <a:lumMod val="20000"/>
                    <a:lumOff val="80000"/>
                  </a:schemeClr>
                </a:solidFill>
                <a:latin typeface="Times"/>
                <a:cs typeface="Times"/>
              </a:rPr>
              <a:t> </a:t>
            </a:r>
            <a:r>
              <a:rPr lang="en-US" sz="1400" dirty="0">
                <a:solidFill>
                  <a:schemeClr val="bg2">
                    <a:lumMod val="20000"/>
                    <a:lumOff val="80000"/>
                  </a:schemeClr>
                </a:solidFill>
                <a:latin typeface="Times"/>
                <a:cs typeface="Times"/>
              </a:rPr>
              <a:t>(</a:t>
            </a:r>
            <a:r>
              <a:rPr lang="en-US" sz="1400" dirty="0" err="1">
                <a:solidFill>
                  <a:schemeClr val="bg2">
                    <a:lumMod val="20000"/>
                    <a:lumOff val="80000"/>
                  </a:schemeClr>
                </a:solidFill>
                <a:latin typeface="Times"/>
                <a:cs typeface="Times"/>
              </a:rPr>
              <a:t>Bargh</a:t>
            </a:r>
            <a:r>
              <a:rPr lang="en-US" sz="1400" dirty="0">
                <a:solidFill>
                  <a:schemeClr val="bg2">
                    <a:lumMod val="20000"/>
                    <a:lumOff val="80000"/>
                  </a:schemeClr>
                </a:solidFill>
                <a:latin typeface="Times"/>
                <a:cs typeface="Times"/>
              </a:rPr>
              <a:t>, Chen, &amp; Burrows, 1996)</a:t>
            </a:r>
          </a:p>
          <a:p>
            <a:pPr lvl="1" eaLnBrk="1" hangingPunct="1">
              <a:lnSpc>
                <a:spcPct val="80000"/>
              </a:lnSpc>
              <a:buFontTx/>
              <a:buNone/>
              <a:defRPr/>
            </a:pPr>
            <a:endParaRPr lang="en-US" sz="1600" dirty="0" smtClean="0">
              <a:latin typeface="Book Antiqua" pitchFamily="18" charset="0"/>
            </a:endParaRPr>
          </a:p>
          <a:p>
            <a:pPr eaLnBrk="1" hangingPunct="1">
              <a:lnSpc>
                <a:spcPct val="80000"/>
              </a:lnSpc>
              <a:buFontTx/>
              <a:buNone/>
              <a:defRPr/>
            </a:pPr>
            <a:endParaRPr lang="en-US" sz="2000" dirty="0" smtClean="0">
              <a:ea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0"/>
            <a:ext cx="8229600" cy="1143000"/>
          </a:xfrm>
        </p:spPr>
        <p:txBody>
          <a:bodyPr/>
          <a:lstStyle/>
          <a:p>
            <a:pPr eaLnBrk="1" hangingPunct="1"/>
            <a:r>
              <a:rPr lang="en-US" sz="3200">
                <a:solidFill>
                  <a:srgbClr val="FFE15D"/>
                </a:solidFill>
                <a:latin typeface="Times" charset="0"/>
                <a:cs typeface="Times" charset="0"/>
              </a:rPr>
              <a:t>Methodology</a:t>
            </a:r>
          </a:p>
        </p:txBody>
      </p:sp>
      <p:sp>
        <p:nvSpPr>
          <p:cNvPr id="35842" name="Rectangle 3"/>
          <p:cNvSpPr>
            <a:spLocks noGrp="1" noChangeArrowheads="1"/>
          </p:cNvSpPr>
          <p:nvPr>
            <p:ph type="body" idx="1"/>
          </p:nvPr>
        </p:nvSpPr>
        <p:spPr>
          <a:xfrm>
            <a:off x="457200" y="685800"/>
            <a:ext cx="8229600" cy="5257800"/>
          </a:xfrm>
        </p:spPr>
        <p:txBody>
          <a:bodyPr/>
          <a:lstStyle/>
          <a:p>
            <a:pPr eaLnBrk="1" hangingPunct="1">
              <a:lnSpc>
                <a:spcPct val="80000"/>
              </a:lnSpc>
              <a:buFontTx/>
              <a:buNone/>
              <a:defRPr/>
            </a:pPr>
            <a:endParaRPr lang="en-US" sz="2400" dirty="0">
              <a:solidFill>
                <a:srgbClr val="FFFF00"/>
              </a:solidFill>
              <a:latin typeface="Times New Roman" charset="0"/>
              <a:cs typeface="Times New Roman" charset="0"/>
            </a:endParaRPr>
          </a:p>
          <a:p>
            <a:pPr eaLnBrk="1" hangingPunct="1">
              <a:lnSpc>
                <a:spcPct val="80000"/>
              </a:lnSpc>
              <a:buFontTx/>
              <a:buNone/>
              <a:defRPr/>
            </a:pPr>
            <a:r>
              <a:rPr lang="en-US" sz="2400" i="1" dirty="0">
                <a:solidFill>
                  <a:srgbClr val="FFFFCC"/>
                </a:solidFill>
                <a:latin typeface="Times New Roman" charset="0"/>
                <a:cs typeface="Times New Roman" charset="0"/>
              </a:rPr>
              <a:t>Baseline Phase: </a:t>
            </a:r>
            <a:endParaRPr lang="en-US" sz="2400" i="1" dirty="0" smtClean="0">
              <a:solidFill>
                <a:srgbClr val="FFFFCC"/>
              </a:solidFill>
              <a:latin typeface="Times New Roman" charset="0"/>
              <a:cs typeface="Times New Roman" charset="0"/>
            </a:endParaRPr>
          </a:p>
          <a:p>
            <a:pPr eaLnBrk="1" hangingPunct="1">
              <a:lnSpc>
                <a:spcPct val="80000"/>
              </a:lnSpc>
              <a:buFontTx/>
              <a:buNone/>
              <a:defRPr/>
            </a:pPr>
            <a:endParaRPr lang="en-US" sz="2400" i="1" dirty="0">
              <a:solidFill>
                <a:srgbClr val="FFFFCC"/>
              </a:solidFill>
              <a:latin typeface="Times New Roman" charset="0"/>
              <a:cs typeface="Times New Roman" charset="0"/>
            </a:endParaRPr>
          </a:p>
          <a:p>
            <a:pPr eaLnBrk="1" hangingPunct="1">
              <a:lnSpc>
                <a:spcPct val="80000"/>
              </a:lnSpc>
              <a:buFontTx/>
              <a:buNone/>
              <a:defRPr/>
            </a:pPr>
            <a:r>
              <a:rPr lang="en-US" sz="2400" i="1" dirty="0">
                <a:solidFill>
                  <a:srgbClr val="FFFFCC"/>
                </a:solidFill>
                <a:latin typeface="Times New Roman" charset="0"/>
                <a:cs typeface="Times New Roman" charset="0"/>
              </a:rPr>
              <a:t>	</a:t>
            </a:r>
            <a:r>
              <a:rPr lang="en-US" sz="2400" i="1" dirty="0" smtClean="0">
                <a:solidFill>
                  <a:srgbClr val="FFFFCC"/>
                </a:solidFill>
                <a:latin typeface="Times New Roman" charset="0"/>
                <a:cs typeface="Times New Roman" charset="0"/>
              </a:rPr>
              <a:t>- </a:t>
            </a:r>
            <a:r>
              <a:rPr lang="en-US" sz="2400" dirty="0">
                <a:solidFill>
                  <a:srgbClr val="FFFFFF"/>
                </a:solidFill>
                <a:latin typeface="Times New Roman" charset="0"/>
                <a:cs typeface="Times New Roman" charset="0"/>
              </a:rPr>
              <a:t>R</a:t>
            </a:r>
            <a:r>
              <a:rPr lang="en-US" sz="2400" dirty="0" smtClean="0">
                <a:solidFill>
                  <a:srgbClr val="FFFFFF"/>
                </a:solidFill>
                <a:latin typeface="Times New Roman" charset="0"/>
                <a:cs typeface="Times New Roman" charset="0"/>
              </a:rPr>
              <a:t>ead </a:t>
            </a:r>
            <a:r>
              <a:rPr lang="en-US" sz="2400" dirty="0">
                <a:solidFill>
                  <a:srgbClr val="FFFFFF"/>
                </a:solidFill>
                <a:latin typeface="Times New Roman" charset="0"/>
                <a:cs typeface="Times New Roman" charset="0"/>
              </a:rPr>
              <a:t>40 items aloud</a:t>
            </a:r>
          </a:p>
          <a:p>
            <a:pPr eaLnBrk="1" hangingPunct="1">
              <a:lnSpc>
                <a:spcPct val="80000"/>
              </a:lnSpc>
              <a:buFontTx/>
              <a:buNone/>
              <a:defRPr/>
            </a:pPr>
            <a:endParaRPr lang="en-US" sz="2400" dirty="0">
              <a:solidFill>
                <a:srgbClr val="FFFF00"/>
              </a:solidFill>
              <a:latin typeface="Times New Roman" charset="0"/>
              <a:cs typeface="Times New Roman" charset="0"/>
            </a:endParaRPr>
          </a:p>
          <a:p>
            <a:pPr eaLnBrk="1" hangingPunct="1">
              <a:lnSpc>
                <a:spcPct val="80000"/>
              </a:lnSpc>
              <a:buFontTx/>
              <a:buNone/>
              <a:defRPr/>
            </a:pPr>
            <a:r>
              <a:rPr lang="en-US" sz="2400" i="1" dirty="0">
                <a:solidFill>
                  <a:srgbClr val="FFFFCC"/>
                </a:solidFill>
                <a:latin typeface="Times New Roman" charset="0"/>
                <a:cs typeface="Times New Roman" charset="0"/>
              </a:rPr>
              <a:t>Priming </a:t>
            </a:r>
            <a:r>
              <a:rPr lang="en-US" sz="2400" i="1" dirty="0" smtClean="0">
                <a:solidFill>
                  <a:srgbClr val="FFFFCC"/>
                </a:solidFill>
                <a:latin typeface="Times New Roman" charset="0"/>
                <a:cs typeface="Times New Roman" charset="0"/>
              </a:rPr>
              <a:t>Phase:</a:t>
            </a:r>
          </a:p>
          <a:p>
            <a:pPr eaLnBrk="1" hangingPunct="1">
              <a:lnSpc>
                <a:spcPct val="80000"/>
              </a:lnSpc>
              <a:buFontTx/>
              <a:buNone/>
              <a:defRPr/>
            </a:pPr>
            <a:endParaRPr lang="en-US" sz="2400" dirty="0">
              <a:solidFill>
                <a:srgbClr val="FFFF00"/>
              </a:solidFill>
              <a:latin typeface="Times New Roman" charset="0"/>
              <a:cs typeface="Times New Roman" charset="0"/>
            </a:endParaRPr>
          </a:p>
          <a:p>
            <a:pPr marL="0" indent="0" eaLnBrk="1" hangingPunct="1">
              <a:lnSpc>
                <a:spcPct val="80000"/>
              </a:lnSpc>
              <a:buFontTx/>
              <a:buNone/>
              <a:defRPr/>
            </a:pPr>
            <a:r>
              <a:rPr lang="en-US" sz="2400" dirty="0">
                <a:solidFill>
                  <a:srgbClr val="FFFFFF"/>
                </a:solidFill>
                <a:latin typeface="Times New Roman" charset="0"/>
                <a:cs typeface="Times New Roman" charset="0"/>
              </a:rPr>
              <a:t> </a:t>
            </a:r>
            <a:r>
              <a:rPr lang="en-US" sz="2400" dirty="0" smtClean="0">
                <a:solidFill>
                  <a:srgbClr val="FFFFFF"/>
                </a:solidFill>
                <a:latin typeface="Times New Roman" charset="0"/>
                <a:cs typeface="Times New Roman" charset="0"/>
              </a:rPr>
              <a:t>    - Presented </a:t>
            </a:r>
            <a:r>
              <a:rPr lang="en-US" sz="2400" dirty="0">
                <a:solidFill>
                  <a:srgbClr val="FFFFFF"/>
                </a:solidFill>
                <a:latin typeface="Times New Roman" charset="0"/>
                <a:cs typeface="Times New Roman" charset="0"/>
              </a:rPr>
              <a:t>with a description and picture of an </a:t>
            </a:r>
            <a:endParaRPr lang="en-US" sz="2400" dirty="0" smtClean="0">
              <a:solidFill>
                <a:srgbClr val="FFFFFF"/>
              </a:solidFill>
              <a:latin typeface="Times New Roman" charset="0"/>
              <a:cs typeface="Times New Roman" charset="0"/>
            </a:endParaRPr>
          </a:p>
          <a:p>
            <a:pPr marL="0" indent="0" eaLnBrk="1" hangingPunct="1">
              <a:lnSpc>
                <a:spcPct val="80000"/>
              </a:lnSpc>
              <a:buFontTx/>
              <a:buNone/>
              <a:defRPr/>
            </a:pPr>
            <a:r>
              <a:rPr lang="en-US" altLang="ja-JP" sz="2400" dirty="0">
                <a:solidFill>
                  <a:srgbClr val="FFFFFF"/>
                </a:solidFill>
                <a:latin typeface="Times New Roman" charset="0"/>
                <a:cs typeface="Times New Roman" charset="0"/>
              </a:rPr>
              <a:t>	</a:t>
            </a:r>
            <a:r>
              <a:rPr lang="ja-JP" altLang="en-US" sz="2400" dirty="0" smtClean="0">
                <a:solidFill>
                  <a:srgbClr val="FFFFFF"/>
                </a:solidFill>
                <a:latin typeface="Times New Roman" charset="0"/>
                <a:cs typeface="Times New Roman" charset="0"/>
              </a:rPr>
              <a:t>“</a:t>
            </a:r>
            <a:r>
              <a:rPr lang="en-US" altLang="ja-JP" sz="2400" dirty="0">
                <a:solidFill>
                  <a:srgbClr val="FFFFFF"/>
                </a:solidFill>
                <a:latin typeface="Times New Roman" charset="0"/>
                <a:cs typeface="Times New Roman" charset="0"/>
              </a:rPr>
              <a:t>Old</a:t>
            </a:r>
            <a:r>
              <a:rPr lang="ja-JP" altLang="en-US" sz="2400" dirty="0">
                <a:solidFill>
                  <a:srgbClr val="FFFFFF"/>
                </a:solidFill>
                <a:latin typeface="Times New Roman" charset="0"/>
                <a:cs typeface="Times New Roman" charset="0"/>
              </a:rPr>
              <a:t>”</a:t>
            </a:r>
            <a:r>
              <a:rPr lang="en-US" altLang="ja-JP" sz="2400" dirty="0">
                <a:solidFill>
                  <a:srgbClr val="FFFFFF"/>
                </a:solidFill>
                <a:latin typeface="Times New Roman" charset="0"/>
                <a:cs typeface="Times New Roman" charset="0"/>
              </a:rPr>
              <a:t> age stereotype or a </a:t>
            </a:r>
            <a:r>
              <a:rPr lang="ja-JP" altLang="en-US" sz="2400" dirty="0">
                <a:solidFill>
                  <a:srgbClr val="FFFFFF"/>
                </a:solidFill>
                <a:latin typeface="Times New Roman" charset="0"/>
                <a:cs typeface="Times New Roman" charset="0"/>
              </a:rPr>
              <a:t>“</a:t>
            </a:r>
            <a:r>
              <a:rPr lang="en-US" altLang="ja-JP" sz="2400" dirty="0">
                <a:solidFill>
                  <a:srgbClr val="FFFFFF"/>
                </a:solidFill>
                <a:latin typeface="Times New Roman" charset="0"/>
                <a:cs typeface="Times New Roman" charset="0"/>
              </a:rPr>
              <a:t>Young</a:t>
            </a:r>
            <a:r>
              <a:rPr lang="ja-JP" altLang="en-US" sz="2400" dirty="0">
                <a:solidFill>
                  <a:srgbClr val="FFFFFF"/>
                </a:solidFill>
                <a:latin typeface="Times New Roman" charset="0"/>
                <a:cs typeface="Times New Roman" charset="0"/>
              </a:rPr>
              <a:t>”</a:t>
            </a:r>
            <a:r>
              <a:rPr lang="en-US" altLang="ja-JP" sz="2400" dirty="0">
                <a:solidFill>
                  <a:srgbClr val="FFFFFF"/>
                </a:solidFill>
                <a:latin typeface="Times New Roman" charset="0"/>
                <a:cs typeface="Times New Roman" charset="0"/>
              </a:rPr>
              <a:t> age stereotype</a:t>
            </a:r>
          </a:p>
          <a:p>
            <a:pPr eaLnBrk="1" hangingPunct="1">
              <a:lnSpc>
                <a:spcPct val="80000"/>
              </a:lnSpc>
              <a:buFontTx/>
              <a:buNone/>
              <a:defRPr/>
            </a:pPr>
            <a:endParaRPr lang="en-US" sz="2400" dirty="0">
              <a:solidFill>
                <a:srgbClr val="FFFFFF"/>
              </a:solidFill>
              <a:latin typeface="Times New Roman" charset="0"/>
              <a:cs typeface="Times New Roman" charset="0"/>
            </a:endParaRPr>
          </a:p>
          <a:p>
            <a:pPr eaLnBrk="1" hangingPunct="1">
              <a:lnSpc>
                <a:spcPct val="80000"/>
              </a:lnSpc>
              <a:buFontTx/>
              <a:buNone/>
              <a:defRPr/>
            </a:pPr>
            <a:r>
              <a:rPr lang="en-US" sz="2400" i="1" dirty="0">
                <a:solidFill>
                  <a:srgbClr val="FFFFCC"/>
                </a:solidFill>
                <a:latin typeface="Times New Roman" charset="0"/>
                <a:cs typeface="Times New Roman" charset="0"/>
              </a:rPr>
              <a:t>Shadowing Phase</a:t>
            </a:r>
            <a:r>
              <a:rPr lang="en-US" sz="2400" dirty="0" smtClean="0">
                <a:solidFill>
                  <a:srgbClr val="FFFFCC"/>
                </a:solidFill>
                <a:latin typeface="Times New Roman" charset="0"/>
                <a:cs typeface="Times New Roman" charset="0"/>
              </a:rPr>
              <a:t>:</a:t>
            </a:r>
          </a:p>
          <a:p>
            <a:pPr eaLnBrk="1" hangingPunct="1">
              <a:lnSpc>
                <a:spcPct val="80000"/>
              </a:lnSpc>
              <a:buFontTx/>
              <a:buNone/>
              <a:defRPr/>
            </a:pPr>
            <a:endParaRPr lang="en-US" sz="2400" dirty="0">
              <a:solidFill>
                <a:srgbClr val="FFFFCC"/>
              </a:solidFill>
              <a:latin typeface="Times New Roman" charset="0"/>
              <a:cs typeface="Times New Roman" charset="0"/>
            </a:endParaRPr>
          </a:p>
          <a:p>
            <a:pPr eaLnBrk="1" hangingPunct="1">
              <a:lnSpc>
                <a:spcPct val="80000"/>
              </a:lnSpc>
              <a:buFontTx/>
              <a:buNone/>
              <a:defRPr/>
            </a:pPr>
            <a:r>
              <a:rPr lang="en-US" sz="2400" dirty="0" smtClean="0">
                <a:solidFill>
                  <a:srgbClr val="FFFFCC"/>
                </a:solidFill>
                <a:latin typeface="Times New Roman" charset="0"/>
                <a:cs typeface="Times New Roman" charset="0"/>
              </a:rPr>
              <a:t>	 - </a:t>
            </a:r>
            <a:r>
              <a:rPr lang="en-US" sz="2400" dirty="0" smtClean="0">
                <a:solidFill>
                  <a:srgbClr val="FFFFFF"/>
                </a:solidFill>
                <a:latin typeface="Times New Roman" charset="0"/>
                <a:cs typeface="Times New Roman" charset="0"/>
              </a:rPr>
              <a:t>Heard same 40 items produced by age-ambiguous speaker</a:t>
            </a:r>
          </a:p>
          <a:p>
            <a:pPr eaLnBrk="1" hangingPunct="1">
              <a:lnSpc>
                <a:spcPct val="80000"/>
              </a:lnSpc>
              <a:buFontTx/>
              <a:buNone/>
              <a:defRPr/>
            </a:pPr>
            <a:r>
              <a:rPr lang="en-US" sz="2400" dirty="0">
                <a:solidFill>
                  <a:srgbClr val="FFFFFF"/>
                </a:solidFill>
                <a:latin typeface="Times New Roman" charset="0"/>
                <a:cs typeface="Times New Roman" charset="0"/>
              </a:rPr>
              <a:t>	</a:t>
            </a:r>
            <a:r>
              <a:rPr lang="en-US" sz="2400" dirty="0" smtClean="0">
                <a:solidFill>
                  <a:srgbClr val="FFFFFF"/>
                </a:solidFill>
                <a:latin typeface="Times New Roman" charset="0"/>
                <a:cs typeface="Times New Roman" charset="0"/>
              </a:rPr>
              <a:t> - Asked </a:t>
            </a:r>
            <a:r>
              <a:rPr lang="en-US" sz="2400" dirty="0">
                <a:solidFill>
                  <a:srgbClr val="FFFFFF"/>
                </a:solidFill>
                <a:latin typeface="Times New Roman" charset="0"/>
                <a:cs typeface="Times New Roman" charset="0"/>
              </a:rPr>
              <a:t>to repeat the word aloud</a:t>
            </a:r>
          </a:p>
          <a:p>
            <a:pPr lvl="1" eaLnBrk="1" hangingPunct="1">
              <a:lnSpc>
                <a:spcPct val="80000"/>
              </a:lnSpc>
              <a:buFontTx/>
              <a:buNone/>
              <a:defRPr/>
            </a:pPr>
            <a:endParaRPr lang="en-US" sz="1800" dirty="0">
              <a:solidFill>
                <a:schemeClr val="bg1"/>
              </a:solidFill>
              <a:latin typeface="Book Antiqua" charset="0"/>
              <a:cs typeface="Arial" charset="0"/>
            </a:endParaRPr>
          </a:p>
          <a:p>
            <a:pPr eaLnBrk="1" hangingPunct="1">
              <a:lnSpc>
                <a:spcPct val="80000"/>
              </a:lnSpc>
              <a:buFontTx/>
              <a:buNone/>
              <a:defRPr/>
            </a:pPr>
            <a:endParaRPr lang="en-US" sz="2000" dirty="0">
              <a:solidFill>
                <a:schemeClr val="bg1"/>
              </a:solidFill>
              <a:latin typeface="Book Antiqua" charset="0"/>
              <a:cs typeface="Arial" charset="0"/>
            </a:endParaRPr>
          </a:p>
          <a:p>
            <a:pPr eaLnBrk="1" hangingPunct="1">
              <a:lnSpc>
                <a:spcPct val="80000"/>
              </a:lnSpc>
              <a:buFontTx/>
              <a:buNone/>
              <a:defRPr/>
            </a:pPr>
            <a:endParaRPr lang="en-US" sz="1600" dirty="0">
              <a:solidFill>
                <a:schemeClr val="bg1"/>
              </a:solidFill>
              <a:latin typeface="Book Antiqua" charset="0"/>
              <a:cs typeface="Arial" charset="0"/>
            </a:endParaRPr>
          </a:p>
          <a:p>
            <a:pPr eaLnBrk="1" hangingPunct="1">
              <a:lnSpc>
                <a:spcPct val="80000"/>
              </a:lnSpc>
              <a:buFontTx/>
              <a:buNone/>
              <a:defRPr/>
            </a:pPr>
            <a:endParaRPr lang="en-US" sz="2000" dirty="0">
              <a:solidFill>
                <a:schemeClr val="bg1"/>
              </a:solidFill>
              <a:latin typeface="Arial" charset="0"/>
              <a:cs typeface="Arial" charset="0"/>
            </a:endParaRPr>
          </a:p>
        </p:txBody>
      </p:sp>
    </p:spTree>
    <p:extLst>
      <p:ext uri="{BB962C8B-B14F-4D97-AF65-F5344CB8AC3E}">
        <p14:creationId xmlns:p14="http://schemas.microsoft.com/office/powerpoint/2010/main" val="26185203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6" descr="R:\Project Catalog\Vocal Accommodation Project\VAprime\Oldmale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297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8"/>
          <p:cNvSpPr>
            <a:spLocks noChangeArrowheads="1"/>
          </p:cNvSpPr>
          <p:nvPr/>
        </p:nvSpPr>
        <p:spPr bwMode="auto">
          <a:xfrm>
            <a:off x="3505200" y="1447800"/>
            <a:ext cx="533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EAEAEA"/>
                </a:solidFill>
                <a:cs typeface="Times" charset="0"/>
              </a:rPr>
              <a:t>This is Mr. Jones.  He has been a participant in the speech perception lab in the past. He is a 70 year old male that has now retired to Florida. His skin is soft and wrinkly and his hair is mostly white with some grey undertones.  Mr. Jones is not very modern in terms of fashion or lifestyle. He likes to wear argyle sweaters or cardigans and shuffles around in wool socks and slippers. He doesn</a:t>
            </a:r>
            <a:r>
              <a:rPr lang="ja-JP" altLang="en-US" sz="1400">
                <a:solidFill>
                  <a:srgbClr val="EAEAEA"/>
                </a:solidFill>
                <a:cs typeface="Times" charset="0"/>
              </a:rPr>
              <a:t>’</a:t>
            </a:r>
            <a:r>
              <a:rPr lang="en-US" altLang="ja-JP" sz="1400">
                <a:solidFill>
                  <a:srgbClr val="EAEAEA"/>
                </a:solidFill>
                <a:cs typeface="Times" charset="0"/>
              </a:rPr>
              <a:t>t go out very often because he had replacement hip surgery last fall and so he is very cautious and careful whenever he walks somewhere.  Mr. Jones is rather traditional and does not have internet at home. He doesn</a:t>
            </a:r>
            <a:r>
              <a:rPr lang="ja-JP" altLang="en-US" sz="1400">
                <a:solidFill>
                  <a:srgbClr val="EAEAEA"/>
                </a:solidFill>
                <a:cs typeface="Times" charset="0"/>
              </a:rPr>
              <a:t>’</a:t>
            </a:r>
            <a:r>
              <a:rPr lang="en-US" altLang="ja-JP" sz="1400">
                <a:solidFill>
                  <a:srgbClr val="EAEAEA"/>
                </a:solidFill>
                <a:cs typeface="Times" charset="0"/>
              </a:rPr>
              <a:t>t believe in cell phones or computers. In fact, he finds newer technology and gadgets as more of a hassle than entertainment. He does not watch much tv. He prefers to write letters by hand….. </a:t>
            </a:r>
            <a:endParaRPr lang="en-US" sz="1400">
              <a:solidFill>
                <a:srgbClr val="EAEAEA"/>
              </a:solidFill>
              <a:cs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3505200" y="1676400"/>
            <a:ext cx="518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EAEAEA"/>
                </a:solidFill>
                <a:cs typeface="Times" charset="0"/>
              </a:rPr>
              <a:t>This is Tommy.  Tommy has participated in our paid research studies. He is a 22 year old male that has moved from NY city. Although he was raised in NY, he has quickly adapted to Atlanta city life. Tommy is on a community rugby team for males 20-25 years of age and he plays at least once a week. Although Tommy is very athletic he does enjoy himself and likes to go out and party with his friends downtown. He prefers beer over liquor but will drink both. Tommy is very outgoing and is the first to get his group of friends pumped about doing something.  For example, last spring break, Tommy coordinated a trip for him and four friends to go on a cruise to the Carribean. Tommy is always on the go and doesn</a:t>
            </a:r>
            <a:r>
              <a:rPr lang="ja-JP" altLang="en-US" sz="1400">
                <a:solidFill>
                  <a:srgbClr val="EAEAEA"/>
                </a:solidFill>
                <a:cs typeface="Times" charset="0"/>
              </a:rPr>
              <a:t>’</a:t>
            </a:r>
            <a:r>
              <a:rPr lang="en-US" altLang="ja-JP" sz="1400">
                <a:solidFill>
                  <a:srgbClr val="EAEAEA"/>
                </a:solidFill>
                <a:cs typeface="Times" charset="0"/>
              </a:rPr>
              <a:t>t sit around very much…..</a:t>
            </a:r>
            <a:endParaRPr lang="en-US" sz="1400">
              <a:solidFill>
                <a:srgbClr val="EAEAEA"/>
              </a:solidFill>
              <a:cs typeface="Times" charset="0"/>
            </a:endParaRPr>
          </a:p>
        </p:txBody>
      </p:sp>
      <p:pic>
        <p:nvPicPr>
          <p:cNvPr id="81922" name="Picture 2" descr="R:\Project Catalog\Vocal Accommodation Project\VAprime\Youngmale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28956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457200" y="0"/>
            <a:ext cx="8229600" cy="1143000"/>
          </a:xfrm>
        </p:spPr>
        <p:txBody>
          <a:bodyPr/>
          <a:lstStyle/>
          <a:p>
            <a:pPr eaLnBrk="1" hangingPunct="1"/>
            <a:r>
              <a:rPr lang="en-US" sz="3200">
                <a:solidFill>
                  <a:srgbClr val="FFE15D"/>
                </a:solidFill>
                <a:latin typeface="Times" charset="0"/>
                <a:ea typeface="Osaka" charset="0"/>
                <a:cs typeface="Times" charset="0"/>
              </a:rPr>
              <a:t>Methodology</a:t>
            </a:r>
          </a:p>
        </p:txBody>
      </p:sp>
      <p:sp>
        <p:nvSpPr>
          <p:cNvPr id="83970" name="TextBox 3"/>
          <p:cNvSpPr txBox="1">
            <a:spLocks noChangeArrowheads="1"/>
          </p:cNvSpPr>
          <p:nvPr/>
        </p:nvSpPr>
        <p:spPr bwMode="auto">
          <a:xfrm>
            <a:off x="1066800" y="5410200"/>
            <a:ext cx="1273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i="1">
                <a:solidFill>
                  <a:schemeClr val="accent1"/>
                </a:solidFill>
                <a:latin typeface="Book Antiqua" charset="0"/>
                <a:ea typeface="ＭＳ Ｐゴシック" charset="0"/>
                <a:cs typeface="ＭＳ Ｐゴシック" charset="0"/>
              </a:rPr>
              <a:t>Baseline</a:t>
            </a:r>
          </a:p>
        </p:txBody>
      </p:sp>
      <p:sp>
        <p:nvSpPr>
          <p:cNvPr id="83971" name="TextBox 6"/>
          <p:cNvSpPr txBox="1">
            <a:spLocks noChangeArrowheads="1"/>
          </p:cNvSpPr>
          <p:nvPr/>
        </p:nvSpPr>
        <p:spPr bwMode="auto">
          <a:xfrm>
            <a:off x="4191000" y="5410200"/>
            <a:ext cx="998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i="1">
                <a:solidFill>
                  <a:srgbClr val="BBE0E3"/>
                </a:solidFill>
                <a:latin typeface="Book Antiqua" charset="0"/>
                <a:ea typeface="ＭＳ Ｐゴシック" charset="0"/>
                <a:cs typeface="ＭＳ Ｐゴシック" charset="0"/>
              </a:rPr>
              <a:t>Prime</a:t>
            </a:r>
          </a:p>
        </p:txBody>
      </p:sp>
      <p:sp>
        <p:nvSpPr>
          <p:cNvPr id="83972" name="TextBox 7"/>
          <p:cNvSpPr txBox="1">
            <a:spLocks noChangeArrowheads="1"/>
          </p:cNvSpPr>
          <p:nvPr/>
        </p:nvSpPr>
        <p:spPr bwMode="auto">
          <a:xfrm>
            <a:off x="6553200" y="5410200"/>
            <a:ext cx="1631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i="1">
                <a:solidFill>
                  <a:srgbClr val="BBE0E3"/>
                </a:solidFill>
                <a:latin typeface="Book Antiqua" charset="0"/>
                <a:ea typeface="ＭＳ Ｐゴシック" charset="0"/>
                <a:cs typeface="ＭＳ Ｐゴシック" charset="0"/>
              </a:rPr>
              <a:t>Shadowing</a:t>
            </a:r>
          </a:p>
        </p:txBody>
      </p:sp>
      <p:pic>
        <p:nvPicPr>
          <p:cNvPr id="83973" name="Picture 6" descr="R:\Project Catalog\Vocal Accommodation Project\VAprime\Oldmale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7620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2" descr="R:\Project Catalog\Vocal Accommodation Project\VAprime\Youngmale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29000"/>
            <a:ext cx="762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Box 12"/>
          <p:cNvSpPr txBox="1">
            <a:spLocks noChangeArrowheads="1"/>
          </p:cNvSpPr>
          <p:nvPr/>
        </p:nvSpPr>
        <p:spPr bwMode="auto">
          <a:xfrm>
            <a:off x="6745288" y="1447800"/>
            <a:ext cx="9636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sz="1800">
                <a:solidFill>
                  <a:srgbClr val="EAEAEA"/>
                </a:solidFill>
                <a:latin typeface="Book Antiqua" charset="0"/>
                <a:ea typeface="ＭＳ Ｐゴシック" charset="0"/>
                <a:cs typeface="ＭＳ Ｐゴシック" charset="0"/>
              </a:rPr>
              <a:t>chicken</a:t>
            </a:r>
          </a:p>
          <a:p>
            <a:pPr eaLnBrk="1" hangingPunct="1"/>
            <a:endParaRPr lang="en-US" sz="1800">
              <a:solidFill>
                <a:srgbClr val="EAEAEA"/>
              </a:solidFill>
              <a:latin typeface="Book Antiqua" charset="0"/>
              <a:ea typeface="ＭＳ Ｐゴシック" charset="0"/>
              <a:cs typeface="ＭＳ Ｐゴシック" charset="0"/>
            </a:endParaRPr>
          </a:p>
          <a:p>
            <a:pPr eaLnBrk="1" hangingPunct="1"/>
            <a:r>
              <a:rPr lang="en-US" sz="1800">
                <a:solidFill>
                  <a:srgbClr val="EAEAEA"/>
                </a:solidFill>
                <a:latin typeface="Book Antiqua" charset="0"/>
                <a:ea typeface="ＭＳ Ｐゴシック" charset="0"/>
                <a:cs typeface="ＭＳ Ｐゴシック" charset="0"/>
              </a:rPr>
              <a:t>mingle</a:t>
            </a:r>
          </a:p>
          <a:p>
            <a:pPr eaLnBrk="1" hangingPunct="1"/>
            <a:endParaRPr lang="en-US" sz="1800">
              <a:solidFill>
                <a:srgbClr val="EAEAEA"/>
              </a:solidFill>
              <a:latin typeface="Book Antiqua" charset="0"/>
              <a:ea typeface="ＭＳ Ｐゴシック" charset="0"/>
              <a:cs typeface="ＭＳ Ｐゴシック" charset="0"/>
            </a:endParaRPr>
          </a:p>
          <a:p>
            <a:pPr eaLnBrk="1" hangingPunct="1"/>
            <a:r>
              <a:rPr lang="en-US" sz="1800">
                <a:solidFill>
                  <a:srgbClr val="EAEAEA"/>
                </a:solidFill>
                <a:latin typeface="Book Antiqua" charset="0"/>
                <a:ea typeface="ＭＳ Ｐゴシック" charset="0"/>
                <a:cs typeface="ＭＳ Ｐゴシック" charset="0"/>
              </a:rPr>
              <a:t>…..</a:t>
            </a:r>
          </a:p>
        </p:txBody>
      </p:sp>
      <p:sp>
        <p:nvSpPr>
          <p:cNvPr id="83976" name="TextBox 13"/>
          <p:cNvSpPr txBox="1">
            <a:spLocks noChangeArrowheads="1"/>
          </p:cNvSpPr>
          <p:nvPr/>
        </p:nvSpPr>
        <p:spPr bwMode="auto">
          <a:xfrm>
            <a:off x="6781800" y="3505200"/>
            <a:ext cx="963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sz="1800">
                <a:solidFill>
                  <a:srgbClr val="EAEAEA"/>
                </a:solidFill>
                <a:latin typeface="Book Antiqua" charset="0"/>
                <a:ea typeface="ＭＳ Ｐゴシック" charset="0"/>
                <a:cs typeface="ＭＳ Ｐゴシック" charset="0"/>
              </a:rPr>
              <a:t>chicken</a:t>
            </a:r>
          </a:p>
          <a:p>
            <a:pPr eaLnBrk="1" hangingPunct="1"/>
            <a:endParaRPr lang="en-US" sz="1800">
              <a:solidFill>
                <a:srgbClr val="EAEAEA"/>
              </a:solidFill>
              <a:latin typeface="Book Antiqua" charset="0"/>
              <a:ea typeface="ＭＳ Ｐゴシック" charset="0"/>
              <a:cs typeface="ＭＳ Ｐゴシック" charset="0"/>
            </a:endParaRPr>
          </a:p>
          <a:p>
            <a:pPr eaLnBrk="1" hangingPunct="1"/>
            <a:r>
              <a:rPr lang="en-US" sz="1800">
                <a:solidFill>
                  <a:srgbClr val="EAEAEA"/>
                </a:solidFill>
                <a:latin typeface="Book Antiqua" charset="0"/>
                <a:ea typeface="ＭＳ Ｐゴシック" charset="0"/>
                <a:cs typeface="ＭＳ Ｐゴシック" charset="0"/>
              </a:rPr>
              <a:t>mingle</a:t>
            </a:r>
          </a:p>
          <a:p>
            <a:pPr eaLnBrk="1" hangingPunct="1"/>
            <a:endParaRPr lang="en-US" sz="1800">
              <a:solidFill>
                <a:srgbClr val="EAEAEA"/>
              </a:solidFill>
              <a:latin typeface="Book Antiqua" charset="0"/>
              <a:ea typeface="ＭＳ Ｐゴシック" charset="0"/>
              <a:cs typeface="ＭＳ Ｐゴシック" charset="0"/>
            </a:endParaRPr>
          </a:p>
          <a:p>
            <a:pPr eaLnBrk="1" hangingPunct="1"/>
            <a:r>
              <a:rPr lang="en-US" sz="1800">
                <a:solidFill>
                  <a:srgbClr val="EAEAEA"/>
                </a:solidFill>
                <a:latin typeface="Book Antiqua" charset="0"/>
                <a:ea typeface="ＭＳ Ｐゴシック" charset="0"/>
                <a:cs typeface="ＭＳ Ｐゴシック" charset="0"/>
              </a:rPr>
              <a:t>…..</a:t>
            </a:r>
          </a:p>
        </p:txBody>
      </p:sp>
      <p:pic>
        <p:nvPicPr>
          <p:cNvPr id="83977" name="Picture 5" descr="7288396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2613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143000" y="1447800"/>
            <a:ext cx="1195388" cy="923925"/>
          </a:xfrm>
          <a:prstGeom prst="rect">
            <a:avLst/>
          </a:prstGeom>
          <a:noFill/>
        </p:spPr>
        <p:txBody>
          <a:bodyPr wrap="none">
            <a:spAutoFit/>
          </a:bodyPr>
          <a:lstStyle/>
          <a:p>
            <a:pPr algn="ctr">
              <a:defRPr/>
            </a:pPr>
            <a:r>
              <a:rPr lang="en-US" dirty="0">
                <a:solidFill>
                  <a:schemeClr val="accent4"/>
                </a:solidFill>
              </a:rPr>
              <a:t>“chicken”</a:t>
            </a:r>
          </a:p>
          <a:p>
            <a:pPr algn="ctr">
              <a:defRPr/>
            </a:pPr>
            <a:endParaRPr lang="en-US" dirty="0">
              <a:solidFill>
                <a:schemeClr val="accent4"/>
              </a:solidFill>
            </a:endParaRPr>
          </a:p>
          <a:p>
            <a:pPr algn="ctr">
              <a:defRPr/>
            </a:pPr>
            <a:r>
              <a:rPr lang="en-US" dirty="0">
                <a:solidFill>
                  <a:schemeClr val="accent4"/>
                </a:solidFill>
              </a:rPr>
              <a:t>“mingle”</a:t>
            </a:r>
          </a:p>
        </p:txBody>
      </p:sp>
      <p:pic>
        <p:nvPicPr>
          <p:cNvPr id="83979" name="Picture 17" descr="7288396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05200"/>
            <a:ext cx="2613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143000" y="3657600"/>
            <a:ext cx="1195388" cy="923925"/>
          </a:xfrm>
          <a:prstGeom prst="rect">
            <a:avLst/>
          </a:prstGeom>
          <a:noFill/>
        </p:spPr>
        <p:txBody>
          <a:bodyPr wrap="none">
            <a:spAutoFit/>
          </a:bodyPr>
          <a:lstStyle/>
          <a:p>
            <a:pPr algn="ctr">
              <a:defRPr/>
            </a:pPr>
            <a:r>
              <a:rPr lang="en-US" dirty="0">
                <a:solidFill>
                  <a:schemeClr val="accent4"/>
                </a:solidFill>
              </a:rPr>
              <a:t>“chicken”</a:t>
            </a:r>
          </a:p>
          <a:p>
            <a:pPr algn="ctr">
              <a:defRPr/>
            </a:pPr>
            <a:endParaRPr lang="en-US" dirty="0">
              <a:solidFill>
                <a:schemeClr val="accent4"/>
              </a:solidFill>
            </a:endParaRPr>
          </a:p>
          <a:p>
            <a:pPr algn="ctr">
              <a:defRPr/>
            </a:pPr>
            <a:r>
              <a:rPr lang="en-US" dirty="0">
                <a:solidFill>
                  <a:schemeClr val="accent4"/>
                </a:solidFill>
              </a:rPr>
              <a:t>“mingle”</a:t>
            </a:r>
          </a:p>
        </p:txBody>
      </p:sp>
      <p:sp>
        <p:nvSpPr>
          <p:cNvPr id="36877" name="Action Button: Sound 19"/>
          <p:cNvSpPr>
            <a:spLocks noChangeArrowheads="1"/>
          </p:cNvSpPr>
          <p:nvPr/>
        </p:nvSpPr>
        <p:spPr bwMode="auto">
          <a:xfrm>
            <a:off x="7924800" y="1752600"/>
            <a:ext cx="822325" cy="822325"/>
          </a:xfrm>
          <a:prstGeom prst="actionButtonSound">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a:p>
        </p:txBody>
      </p:sp>
      <p:sp>
        <p:nvSpPr>
          <p:cNvPr id="36878" name="Action Button: Sound 21"/>
          <p:cNvSpPr>
            <a:spLocks noChangeArrowheads="1"/>
          </p:cNvSpPr>
          <p:nvPr/>
        </p:nvSpPr>
        <p:spPr bwMode="auto">
          <a:xfrm>
            <a:off x="7961313" y="3810000"/>
            <a:ext cx="822325" cy="822325"/>
          </a:xfrm>
          <a:prstGeom prst="actionButtonSound">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304800"/>
            <a:ext cx="8229600" cy="1143000"/>
          </a:xfrm>
        </p:spPr>
        <p:txBody>
          <a:bodyPr/>
          <a:lstStyle/>
          <a:p>
            <a:pPr eaLnBrk="1" hangingPunct="1"/>
            <a:r>
              <a:rPr lang="en-US" sz="3200">
                <a:solidFill>
                  <a:srgbClr val="FFE15D"/>
                </a:solidFill>
                <a:latin typeface="Times" charset="0"/>
                <a:ea typeface="Osaka" charset="0"/>
                <a:cs typeface="Times" charset="0"/>
              </a:rPr>
              <a:t>Measuring degree of accommodation</a:t>
            </a:r>
          </a:p>
        </p:txBody>
      </p:sp>
      <p:sp>
        <p:nvSpPr>
          <p:cNvPr id="41986" name="Rectangle 3"/>
          <p:cNvSpPr>
            <a:spLocks noGrp="1" noChangeArrowheads="1"/>
          </p:cNvSpPr>
          <p:nvPr>
            <p:ph type="body" sz="half" idx="1"/>
          </p:nvPr>
        </p:nvSpPr>
        <p:spPr>
          <a:xfrm>
            <a:off x="457200" y="1447800"/>
            <a:ext cx="8153400" cy="838200"/>
          </a:xfrm>
        </p:spPr>
        <p:txBody>
          <a:bodyPr/>
          <a:lstStyle/>
          <a:p>
            <a:pPr marL="0" indent="0">
              <a:buFontTx/>
              <a:buNone/>
              <a:defRPr/>
            </a:pPr>
            <a:r>
              <a:rPr lang="en-US" sz="2400" dirty="0">
                <a:latin typeface="Times"/>
                <a:cs typeface="Times"/>
              </a:rPr>
              <a:t> </a:t>
            </a:r>
            <a:r>
              <a:rPr lang="en-US" sz="2400" dirty="0" smtClean="0">
                <a:latin typeface="Times"/>
                <a:cs typeface="Times"/>
              </a:rPr>
              <a:t>     </a:t>
            </a:r>
            <a:r>
              <a:rPr lang="en-US" sz="2400" dirty="0" smtClean="0">
                <a:solidFill>
                  <a:srgbClr val="EAEAEA"/>
                </a:solidFill>
                <a:latin typeface="Times"/>
                <a:cs typeface="Times"/>
              </a:rPr>
              <a:t> Difference Score = Shadowed response - Baseline response</a:t>
            </a:r>
          </a:p>
          <a:p>
            <a:pPr>
              <a:defRPr/>
            </a:pPr>
            <a:endParaRPr lang="en-US" sz="2400" dirty="0">
              <a:solidFill>
                <a:srgbClr val="EAEAEA"/>
              </a:solidFill>
              <a:latin typeface="Times"/>
              <a:cs typeface="Times"/>
            </a:endParaRPr>
          </a:p>
          <a:p>
            <a:pPr marL="0" indent="0">
              <a:buFontTx/>
              <a:buNone/>
              <a:defRPr/>
            </a:pPr>
            <a:endParaRPr lang="en-US" sz="2400" dirty="0">
              <a:solidFill>
                <a:srgbClr val="EAEAEA"/>
              </a:solidFill>
              <a:latin typeface="Times"/>
              <a:cs typeface="Times"/>
            </a:endParaRPr>
          </a:p>
          <a:p>
            <a:pPr>
              <a:defRPr/>
            </a:pPr>
            <a:endParaRPr lang="en-US" sz="2400" dirty="0" smtClean="0">
              <a:latin typeface="Times"/>
              <a:cs typeface="Times"/>
            </a:endParaRPr>
          </a:p>
          <a:p>
            <a:pPr>
              <a:defRPr/>
            </a:pPr>
            <a:endParaRPr lang="en-US" sz="2400" dirty="0">
              <a:latin typeface="Times"/>
              <a:cs typeface="Times"/>
            </a:endParaRPr>
          </a:p>
          <a:p>
            <a:pPr>
              <a:defRPr/>
            </a:pPr>
            <a:endParaRPr lang="en-US" sz="2400" dirty="0" smtClean="0">
              <a:latin typeface="Times"/>
              <a:cs typeface="Times"/>
            </a:endParaRPr>
          </a:p>
          <a:p>
            <a:pPr>
              <a:defRPr/>
            </a:pPr>
            <a:endParaRPr lang="en-US" sz="2400" dirty="0">
              <a:latin typeface="Times"/>
              <a:cs typeface="Times"/>
            </a:endParaRPr>
          </a:p>
          <a:p>
            <a:pPr>
              <a:defRPr/>
            </a:pPr>
            <a:endParaRPr lang="en-US" sz="2400" dirty="0" smtClean="0">
              <a:latin typeface="Times"/>
              <a:cs typeface="Times"/>
            </a:endParaRPr>
          </a:p>
          <a:p>
            <a:pPr marL="0" indent="0">
              <a:buFontTx/>
              <a:buNone/>
              <a:defRPr/>
            </a:pPr>
            <a:r>
              <a:rPr lang="en-US" sz="2400" dirty="0" smtClean="0">
                <a:latin typeface="Times"/>
                <a:cs typeface="Times"/>
              </a:rPr>
              <a:t>	</a:t>
            </a:r>
            <a:r>
              <a:rPr lang="en-US" sz="2400" dirty="0" smtClean="0">
                <a:solidFill>
                  <a:srgbClr val="EAEAEA"/>
                </a:solidFill>
                <a:latin typeface="Times"/>
                <a:cs typeface="Times"/>
              </a:rPr>
              <a:t>( + ) Score = shadowed response is slower than baseline</a:t>
            </a:r>
          </a:p>
          <a:p>
            <a:pPr marL="914400" lvl="2" indent="0">
              <a:buFontTx/>
              <a:buNone/>
              <a:defRPr/>
            </a:pPr>
            <a:r>
              <a:rPr lang="en-US" dirty="0" smtClean="0">
                <a:solidFill>
                  <a:srgbClr val="EAEAEA"/>
                </a:solidFill>
                <a:latin typeface="Times"/>
                <a:cs typeface="Times"/>
              </a:rPr>
              <a:t>(</a:t>
            </a:r>
            <a:r>
              <a:rPr lang="en-US" sz="2800" dirty="0" smtClean="0">
                <a:solidFill>
                  <a:srgbClr val="EAEAEA"/>
                </a:solidFill>
                <a:latin typeface="Times"/>
                <a:cs typeface="Times"/>
              </a:rPr>
              <a:t> - </a:t>
            </a:r>
            <a:r>
              <a:rPr lang="en-US" dirty="0" smtClean="0">
                <a:solidFill>
                  <a:srgbClr val="EAEAEA"/>
                </a:solidFill>
                <a:latin typeface="Times"/>
                <a:cs typeface="Times"/>
              </a:rPr>
              <a:t>) Score = shadowed response is faster than baseline</a:t>
            </a:r>
            <a:endParaRPr lang="en-US" dirty="0">
              <a:solidFill>
                <a:srgbClr val="EAEAEA"/>
              </a:solidFill>
              <a:latin typeface="Times"/>
              <a:cs typeface="Times"/>
            </a:endParaRPr>
          </a:p>
          <a:p>
            <a:pPr eaLnBrk="1" hangingPunct="1">
              <a:buFontTx/>
              <a:buNone/>
              <a:defRPr/>
            </a:pPr>
            <a:endParaRPr lang="en-US" sz="1800" dirty="0">
              <a:solidFill>
                <a:srgbClr val="EAEAEA"/>
              </a:solidFill>
              <a:latin typeface="Arial" charset="0"/>
              <a:cs typeface="Arial" charset="0"/>
            </a:endParaRPr>
          </a:p>
        </p:txBody>
      </p:sp>
      <p:pic>
        <p:nvPicPr>
          <p:cNvPr id="4" name="Picture 3" descr="SpeechReallySlow.pict"/>
          <p:cNvPicPr>
            <a:picLocks noChangeAspect="1"/>
          </p:cNvPicPr>
          <p:nvPr/>
        </p:nvPicPr>
        <p:blipFill>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2600" y="2743200"/>
            <a:ext cx="1219200" cy="1108363"/>
          </a:xfrm>
          <a:prstGeom prst="rect">
            <a:avLst/>
          </a:prstGeom>
          <a:solidFill>
            <a:srgbClr val="EAEAEA">
              <a:alpha val="0"/>
            </a:srgbClr>
          </a:solidFill>
          <a:ln w="9525">
            <a:noFill/>
            <a:miter lim="800000"/>
            <a:headEnd/>
            <a:tailEnd/>
          </a:ln>
        </p:spPr>
      </p:pic>
      <p:sp>
        <p:nvSpPr>
          <p:cNvPr id="86020" name="TextBox 4"/>
          <p:cNvSpPr txBox="1">
            <a:spLocks noChangeArrowheads="1"/>
          </p:cNvSpPr>
          <p:nvPr/>
        </p:nvSpPr>
        <p:spPr bwMode="auto">
          <a:xfrm>
            <a:off x="1371600" y="2362200"/>
            <a:ext cx="1989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sz="1800">
                <a:solidFill>
                  <a:srgbClr val="EAEAEA"/>
                </a:solidFill>
                <a:latin typeface="Book Antiqua" charset="0"/>
                <a:ea typeface="ＭＳ Ｐゴシック" charset="0"/>
                <a:cs typeface="ＭＳ Ｐゴシック" charset="0"/>
              </a:rPr>
              <a:t>Baseline response</a:t>
            </a:r>
          </a:p>
        </p:txBody>
      </p:sp>
      <p:sp>
        <p:nvSpPr>
          <p:cNvPr id="86021" name="TextBox 11"/>
          <p:cNvSpPr txBox="1">
            <a:spLocks noChangeArrowheads="1"/>
          </p:cNvSpPr>
          <p:nvPr/>
        </p:nvSpPr>
        <p:spPr bwMode="auto">
          <a:xfrm>
            <a:off x="4953000" y="2362200"/>
            <a:ext cx="2227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sz="1800">
                <a:solidFill>
                  <a:srgbClr val="EAEAEA"/>
                </a:solidFill>
                <a:latin typeface="Book Antiqua" charset="0"/>
                <a:ea typeface="ＭＳ Ｐゴシック" charset="0"/>
                <a:cs typeface="ＭＳ Ｐゴシック" charset="0"/>
              </a:rPr>
              <a:t>Shadowed response</a:t>
            </a:r>
          </a:p>
        </p:txBody>
      </p:sp>
      <p:pic>
        <p:nvPicPr>
          <p:cNvPr id="13" name="Picture 12" descr="SpeechFast.pict"/>
          <p:cNvPicPr>
            <a:picLocks noChangeAspect="1"/>
          </p:cNvPicPr>
          <p:nvPr/>
        </p:nvPicPr>
        <p:blipFill>
          <a:blip r:embed="rId3">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5334000" y="2743200"/>
            <a:ext cx="1687513" cy="1125538"/>
          </a:xfrm>
          <a:prstGeom prst="rect">
            <a:avLst/>
          </a:prstGeom>
          <a:solidFill>
            <a:srgbClr val="EAEAEA">
              <a:alpha val="0"/>
            </a:srgbClr>
          </a:solidFill>
          <a:ln w="9525">
            <a:noFill/>
            <a:miter lim="800000"/>
            <a:headEnd/>
            <a:tailEnd/>
          </a:ln>
        </p:spPr>
      </p:pic>
      <p:sp>
        <p:nvSpPr>
          <p:cNvPr id="86023" name="TextBox 17"/>
          <p:cNvSpPr txBox="1">
            <a:spLocks noChangeArrowheads="1"/>
          </p:cNvSpPr>
          <p:nvPr/>
        </p:nvSpPr>
        <p:spPr bwMode="auto">
          <a:xfrm>
            <a:off x="2133600" y="4038600"/>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sz="1800">
                <a:solidFill>
                  <a:srgbClr val="EAEAEA"/>
                </a:solidFill>
                <a:latin typeface="Book Antiqua" charset="0"/>
                <a:ea typeface="ＭＳ Ｐゴシック" charset="0"/>
                <a:cs typeface="ＭＳ Ｐゴシック" charset="0"/>
              </a:rPr>
              <a:t>ms</a:t>
            </a:r>
          </a:p>
        </p:txBody>
      </p:sp>
      <p:sp>
        <p:nvSpPr>
          <p:cNvPr id="86024" name="TextBox 18"/>
          <p:cNvSpPr txBox="1">
            <a:spLocks noChangeArrowheads="1"/>
          </p:cNvSpPr>
          <p:nvPr/>
        </p:nvSpPr>
        <p:spPr bwMode="auto">
          <a:xfrm>
            <a:off x="6019800" y="4038600"/>
            <a:ext cx="48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sz="1800">
                <a:solidFill>
                  <a:srgbClr val="EAEAEA"/>
                </a:solidFill>
                <a:latin typeface="Book Antiqua" charset="0"/>
                <a:ea typeface="ＭＳ Ｐゴシック" charset="0"/>
                <a:cs typeface="ＭＳ Ｐゴシック" charset="0"/>
              </a:rPr>
              <a:t>ms</a:t>
            </a:r>
          </a:p>
        </p:txBody>
      </p:sp>
      <p:sp>
        <p:nvSpPr>
          <p:cNvPr id="86025" name="Left Brace 1"/>
          <p:cNvSpPr>
            <a:spLocks/>
          </p:cNvSpPr>
          <p:nvPr/>
        </p:nvSpPr>
        <p:spPr bwMode="auto">
          <a:xfrm rot="-5400000">
            <a:off x="2286000" y="3352800"/>
            <a:ext cx="228600" cy="990600"/>
          </a:xfrm>
          <a:prstGeom prst="leftBrace">
            <a:avLst>
              <a:gd name="adj1" fmla="val 8326"/>
              <a:gd name="adj2" fmla="val 50000"/>
            </a:avLst>
          </a:prstGeom>
          <a:noFill/>
          <a:ln w="28575">
            <a:solidFill>
              <a:srgbClr val="BBE0E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86026" name="Left Brace 13"/>
          <p:cNvSpPr>
            <a:spLocks/>
          </p:cNvSpPr>
          <p:nvPr/>
        </p:nvSpPr>
        <p:spPr bwMode="auto">
          <a:xfrm rot="-5400000">
            <a:off x="6096000" y="3200400"/>
            <a:ext cx="228600" cy="1295400"/>
          </a:xfrm>
          <a:prstGeom prst="leftBrace">
            <a:avLst>
              <a:gd name="adj1" fmla="val 8343"/>
              <a:gd name="adj2" fmla="val 50000"/>
            </a:avLst>
          </a:prstGeom>
          <a:noFill/>
          <a:ln w="28575">
            <a:solidFill>
              <a:srgbClr val="BBE0E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762000" y="304800"/>
            <a:ext cx="8229600" cy="762000"/>
          </a:xfrm>
        </p:spPr>
        <p:txBody>
          <a:bodyPr/>
          <a:lstStyle/>
          <a:p>
            <a:pPr eaLnBrk="1" hangingPunct="1"/>
            <a:r>
              <a:rPr lang="en-US" sz="3200" dirty="0">
                <a:solidFill>
                  <a:srgbClr val="FFE15D"/>
                </a:solidFill>
                <a:latin typeface="Times" charset="0"/>
                <a:ea typeface="Osaka" charset="0"/>
                <a:cs typeface="Times" charset="0"/>
              </a:rPr>
              <a:t>Degree of Accommodation</a:t>
            </a:r>
          </a:p>
        </p:txBody>
      </p:sp>
      <p:sp>
        <p:nvSpPr>
          <p:cNvPr id="87042" name="Rectangle 1"/>
          <p:cNvSpPr>
            <a:spLocks noChangeArrowheads="1"/>
          </p:cNvSpPr>
          <p:nvPr/>
        </p:nvSpPr>
        <p:spPr bwMode="auto">
          <a:xfrm>
            <a:off x="990600" y="6858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a:t>
            </a:r>
          </a:p>
        </p:txBody>
      </p:sp>
      <p:pic>
        <p:nvPicPr>
          <p:cNvPr id="87043" name="Picture 1" descr="VAprim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324600" cy="456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91200" y="3657600"/>
            <a:ext cx="381000" cy="304800"/>
          </a:xfrm>
          <a:prstGeom prst="rect">
            <a:avLst/>
          </a:prstGeom>
          <a:solidFill>
            <a:srgbClr val="11889F"/>
          </a:solidFill>
          <a:ln>
            <a:solidFill>
              <a:srgbClr val="11889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045" name="TextBox 3"/>
          <p:cNvSpPr txBox="1">
            <a:spLocks noChangeArrowheads="1"/>
          </p:cNvSpPr>
          <p:nvPr/>
        </p:nvSpPr>
        <p:spPr bwMode="auto">
          <a:xfrm>
            <a:off x="2590800" y="5410200"/>
            <a:ext cx="1458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dirty="0">
                <a:solidFill>
                  <a:srgbClr val="FFFFFF"/>
                </a:solidFill>
              </a:rPr>
              <a:t>Old Prime</a:t>
            </a:r>
          </a:p>
        </p:txBody>
      </p:sp>
      <p:sp>
        <p:nvSpPr>
          <p:cNvPr id="87046" name="TextBox 7"/>
          <p:cNvSpPr txBox="1">
            <a:spLocks noChangeArrowheads="1"/>
          </p:cNvSpPr>
          <p:nvPr/>
        </p:nvSpPr>
        <p:spPr bwMode="auto">
          <a:xfrm>
            <a:off x="5181600" y="5410200"/>
            <a:ext cx="180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eaLnBrk="1" hangingPunct="1"/>
            <a:r>
              <a:rPr lang="en-US" dirty="0">
                <a:solidFill>
                  <a:srgbClr val="FFFFFF"/>
                </a:solidFill>
              </a:rPr>
              <a:t>Young Prime</a:t>
            </a:r>
          </a:p>
        </p:txBody>
      </p:sp>
      <p:sp>
        <p:nvSpPr>
          <p:cNvPr id="2" name="TextBox 1"/>
          <p:cNvSpPr txBox="1"/>
          <p:nvPr/>
        </p:nvSpPr>
        <p:spPr>
          <a:xfrm>
            <a:off x="5791200" y="6324600"/>
            <a:ext cx="3039414" cy="338554"/>
          </a:xfrm>
          <a:prstGeom prst="rect">
            <a:avLst/>
          </a:prstGeom>
          <a:noFill/>
        </p:spPr>
        <p:txBody>
          <a:bodyPr wrap="none" rtlCol="0">
            <a:spAutoFit/>
          </a:bodyPr>
          <a:lstStyle/>
          <a:p>
            <a:r>
              <a:rPr lang="en-US" sz="1600" dirty="0" err="1" smtClean="0">
                <a:solidFill>
                  <a:srgbClr val="FFFFFF"/>
                </a:solidFill>
              </a:rPr>
              <a:t>Sidaras</a:t>
            </a:r>
            <a:r>
              <a:rPr lang="en-US" sz="1600" dirty="0" smtClean="0">
                <a:solidFill>
                  <a:srgbClr val="FFFFFF"/>
                </a:solidFill>
              </a:rPr>
              <a:t> &amp; Nygaard, under revision</a:t>
            </a:r>
            <a:endParaRPr lang="en-US" sz="1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533400"/>
            <a:ext cx="8229600" cy="1143000"/>
          </a:xfrm>
        </p:spPr>
        <p:txBody>
          <a:bodyPr/>
          <a:lstStyle/>
          <a:p>
            <a:pPr eaLnBrk="1" hangingPunct="1"/>
            <a:r>
              <a:rPr lang="en-US" sz="3200">
                <a:solidFill>
                  <a:srgbClr val="FFE15D"/>
                </a:solidFill>
                <a:latin typeface="Times" charset="0"/>
                <a:ea typeface="Osaka" charset="0"/>
                <a:cs typeface="Times" charset="0"/>
              </a:rPr>
              <a:t>Results</a:t>
            </a:r>
          </a:p>
        </p:txBody>
      </p:sp>
      <p:sp>
        <p:nvSpPr>
          <p:cNvPr id="45058" name="Rectangle 3"/>
          <p:cNvSpPr>
            <a:spLocks noGrp="1" noChangeArrowheads="1"/>
          </p:cNvSpPr>
          <p:nvPr>
            <p:ph type="body" sz="half" idx="1"/>
          </p:nvPr>
        </p:nvSpPr>
        <p:spPr>
          <a:xfrm>
            <a:off x="609600" y="1219200"/>
            <a:ext cx="8001000" cy="4876800"/>
          </a:xfrm>
        </p:spPr>
        <p:txBody>
          <a:bodyPr/>
          <a:lstStyle/>
          <a:p>
            <a:pPr eaLnBrk="1" hangingPunct="1">
              <a:defRPr/>
            </a:pPr>
            <a:endParaRPr lang="en-US" sz="2400" dirty="0">
              <a:solidFill>
                <a:schemeClr val="bg1"/>
              </a:solidFill>
              <a:latin typeface="Times New Roman" charset="0"/>
              <a:cs typeface="Times New Roman" charset="0"/>
            </a:endParaRPr>
          </a:p>
          <a:p>
            <a:pPr marL="0" indent="0" eaLnBrk="1" hangingPunct="1">
              <a:buFontTx/>
              <a:buNone/>
              <a:defRPr/>
            </a:pPr>
            <a:r>
              <a:rPr lang="en-US" sz="2400" dirty="0">
                <a:solidFill>
                  <a:srgbClr val="EAEAEA"/>
                </a:solidFill>
                <a:latin typeface="Times New Roman" charset="0"/>
                <a:cs typeface="Times New Roman" charset="0"/>
              </a:rPr>
              <a:t>Social expectations influenced vocal accommodation in the </a:t>
            </a:r>
            <a:r>
              <a:rPr lang="en-US" sz="2400" dirty="0" smtClean="0">
                <a:solidFill>
                  <a:srgbClr val="EAEAEA"/>
                </a:solidFill>
                <a:latin typeface="Times New Roman" charset="0"/>
                <a:cs typeface="Times New Roman" charset="0"/>
              </a:rPr>
              <a:t>absence </a:t>
            </a:r>
            <a:r>
              <a:rPr lang="en-US" sz="2400" dirty="0">
                <a:solidFill>
                  <a:srgbClr val="EAEAEA"/>
                </a:solidFill>
                <a:latin typeface="Times New Roman" charset="0"/>
                <a:cs typeface="Times New Roman" charset="0"/>
              </a:rPr>
              <a:t>of changes in characteristics of the acoustic </a:t>
            </a:r>
            <a:r>
              <a:rPr lang="en-US" sz="2400" dirty="0" smtClean="0">
                <a:solidFill>
                  <a:srgbClr val="EAEAEA"/>
                </a:solidFill>
                <a:latin typeface="Times New Roman" charset="0"/>
                <a:cs typeface="Times New Roman" charset="0"/>
              </a:rPr>
              <a:t>speech signal </a:t>
            </a:r>
            <a:r>
              <a:rPr lang="en-US" sz="1800" dirty="0" smtClean="0">
                <a:solidFill>
                  <a:srgbClr val="EAEAEA"/>
                </a:solidFill>
                <a:latin typeface="Times New Roman" charset="0"/>
                <a:cs typeface="Times New Roman" charset="0"/>
              </a:rPr>
              <a:t>(</a:t>
            </a:r>
            <a:r>
              <a:rPr lang="en-US" sz="1800" dirty="0" err="1" smtClean="0">
                <a:solidFill>
                  <a:srgbClr val="EAEAEA"/>
                </a:solidFill>
                <a:latin typeface="Times New Roman" charset="0"/>
                <a:cs typeface="Times New Roman" charset="0"/>
              </a:rPr>
              <a:t>Bargh</a:t>
            </a:r>
            <a:r>
              <a:rPr lang="en-US" sz="1800" dirty="0" smtClean="0">
                <a:solidFill>
                  <a:srgbClr val="EAEAEA"/>
                </a:solidFill>
                <a:latin typeface="Times New Roman" charset="0"/>
                <a:cs typeface="Times New Roman" charset="0"/>
              </a:rPr>
              <a:t>, Chen, &amp; Burrows, 1996)</a:t>
            </a:r>
            <a:endParaRPr lang="en-US" sz="1800" dirty="0">
              <a:solidFill>
                <a:srgbClr val="EAEAEA"/>
              </a:solidFill>
              <a:latin typeface="Times New Roman" charset="0"/>
              <a:cs typeface="Times New Roman" charset="0"/>
            </a:endParaRPr>
          </a:p>
          <a:p>
            <a:pPr eaLnBrk="1" hangingPunct="1">
              <a:defRPr/>
            </a:pPr>
            <a:endParaRPr lang="en-US" sz="2400" dirty="0">
              <a:solidFill>
                <a:srgbClr val="EAEAEA"/>
              </a:solidFill>
              <a:latin typeface="Times New Roman" charset="0"/>
              <a:cs typeface="Times New Roman" charset="0"/>
            </a:endParaRPr>
          </a:p>
          <a:p>
            <a:pPr marL="0" indent="0" eaLnBrk="1" hangingPunct="1">
              <a:buFontTx/>
              <a:buNone/>
              <a:defRPr/>
            </a:pPr>
            <a:r>
              <a:rPr lang="en-US" sz="2400" dirty="0">
                <a:solidFill>
                  <a:srgbClr val="EAEAEA"/>
                </a:solidFill>
                <a:latin typeface="Times New Roman" charset="0"/>
                <a:cs typeface="Times New Roman" charset="0"/>
              </a:rPr>
              <a:t> </a:t>
            </a:r>
            <a:r>
              <a:rPr lang="en-US" sz="2400" dirty="0" smtClean="0">
                <a:solidFill>
                  <a:srgbClr val="EAEAEA"/>
                </a:solidFill>
                <a:latin typeface="Times New Roman" charset="0"/>
                <a:cs typeface="Times New Roman" charset="0"/>
              </a:rPr>
              <a:t>   When </a:t>
            </a:r>
            <a:r>
              <a:rPr lang="en-US" sz="2400" dirty="0">
                <a:solidFill>
                  <a:srgbClr val="EAEAEA"/>
                </a:solidFill>
                <a:latin typeface="Times New Roman" charset="0"/>
                <a:cs typeface="Times New Roman" charset="0"/>
              </a:rPr>
              <a:t>primed with an </a:t>
            </a:r>
            <a:r>
              <a:rPr lang="ja-JP" altLang="en-US" sz="2400" dirty="0">
                <a:solidFill>
                  <a:srgbClr val="EAEAEA"/>
                </a:solidFill>
                <a:latin typeface="Times New Roman" charset="0"/>
                <a:cs typeface="Times New Roman" charset="0"/>
              </a:rPr>
              <a:t>“</a:t>
            </a:r>
            <a:r>
              <a:rPr lang="en-US" altLang="ja-JP" sz="2400" dirty="0">
                <a:solidFill>
                  <a:srgbClr val="EAEAEA"/>
                </a:solidFill>
                <a:latin typeface="Times New Roman" charset="0"/>
                <a:cs typeface="Times New Roman" charset="0"/>
              </a:rPr>
              <a:t>old</a:t>
            </a:r>
            <a:r>
              <a:rPr lang="ja-JP" altLang="en-US" sz="2400" dirty="0">
                <a:solidFill>
                  <a:srgbClr val="EAEAEA"/>
                </a:solidFill>
                <a:latin typeface="Times New Roman" charset="0"/>
                <a:cs typeface="Times New Roman" charset="0"/>
              </a:rPr>
              <a:t>”</a:t>
            </a:r>
            <a:r>
              <a:rPr lang="en-US" altLang="ja-JP" sz="2400" dirty="0">
                <a:solidFill>
                  <a:srgbClr val="EAEAEA"/>
                </a:solidFill>
                <a:latin typeface="Times New Roman" charset="0"/>
                <a:cs typeface="Times New Roman" charset="0"/>
              </a:rPr>
              <a:t> stereotype….</a:t>
            </a:r>
          </a:p>
          <a:p>
            <a:pPr marL="457200" lvl="1" indent="0" eaLnBrk="1" hangingPunct="1">
              <a:buFontTx/>
              <a:buNone/>
              <a:defRPr/>
            </a:pPr>
            <a:r>
              <a:rPr lang="en-US" altLang="ja-JP" sz="2400" i="1" dirty="0" smtClean="0">
                <a:solidFill>
                  <a:schemeClr val="accent1"/>
                </a:solidFill>
                <a:latin typeface="Times" charset="0"/>
                <a:cs typeface="Times" charset="0"/>
              </a:rPr>
              <a:t>	</a:t>
            </a:r>
            <a:r>
              <a:rPr lang="en-US" altLang="ja-JP" sz="2400" i="1" dirty="0" smtClean="0">
                <a:solidFill>
                  <a:srgbClr val="AFBFFF"/>
                </a:solidFill>
                <a:latin typeface="Times" charset="0"/>
                <a:cs typeface="Times" charset="0"/>
              </a:rPr>
              <a:t>Shadowed </a:t>
            </a:r>
            <a:r>
              <a:rPr lang="en-US" altLang="ja-JP" sz="2400" i="1" dirty="0">
                <a:solidFill>
                  <a:srgbClr val="AFBFFF"/>
                </a:solidFill>
                <a:latin typeface="Times" charset="0"/>
                <a:cs typeface="Times" charset="0"/>
              </a:rPr>
              <a:t>utterances were slower relative to baseline</a:t>
            </a:r>
          </a:p>
          <a:p>
            <a:pPr eaLnBrk="1" hangingPunct="1">
              <a:defRPr/>
            </a:pPr>
            <a:endParaRPr lang="en-US" sz="2400" dirty="0">
              <a:solidFill>
                <a:schemeClr val="bg1"/>
              </a:solidFill>
              <a:latin typeface="Times New Roman" charset="0"/>
              <a:cs typeface="Times New Roman" charset="0"/>
            </a:endParaRPr>
          </a:p>
          <a:p>
            <a:pPr marL="0" indent="0" eaLnBrk="1" hangingPunct="1">
              <a:buFontTx/>
              <a:buNone/>
              <a:defRPr/>
            </a:pPr>
            <a:r>
              <a:rPr lang="en-US" sz="2400" dirty="0">
                <a:solidFill>
                  <a:schemeClr val="bg1"/>
                </a:solidFill>
                <a:latin typeface="Times New Roman" charset="0"/>
                <a:cs typeface="Times New Roman" charset="0"/>
              </a:rPr>
              <a:t> </a:t>
            </a:r>
            <a:r>
              <a:rPr lang="en-US" sz="2400" dirty="0" smtClean="0">
                <a:solidFill>
                  <a:schemeClr val="bg1"/>
                </a:solidFill>
                <a:latin typeface="Times New Roman" charset="0"/>
                <a:cs typeface="Times New Roman" charset="0"/>
              </a:rPr>
              <a:t>  </a:t>
            </a:r>
            <a:r>
              <a:rPr lang="en-US" sz="2400" dirty="0" smtClean="0">
                <a:solidFill>
                  <a:srgbClr val="EAEAEA"/>
                </a:solidFill>
                <a:latin typeface="Times New Roman" charset="0"/>
                <a:cs typeface="Times New Roman" charset="0"/>
              </a:rPr>
              <a:t> When </a:t>
            </a:r>
            <a:r>
              <a:rPr lang="en-US" sz="2400" dirty="0">
                <a:solidFill>
                  <a:srgbClr val="EAEAEA"/>
                </a:solidFill>
                <a:latin typeface="Times New Roman" charset="0"/>
                <a:cs typeface="Times New Roman" charset="0"/>
              </a:rPr>
              <a:t>primed with a </a:t>
            </a:r>
            <a:r>
              <a:rPr lang="ja-JP" altLang="en-US" sz="2400" dirty="0">
                <a:solidFill>
                  <a:srgbClr val="EAEAEA"/>
                </a:solidFill>
                <a:latin typeface="Times New Roman" charset="0"/>
                <a:cs typeface="Times New Roman" charset="0"/>
              </a:rPr>
              <a:t>“</a:t>
            </a:r>
            <a:r>
              <a:rPr lang="en-US" altLang="ja-JP" sz="2400" dirty="0">
                <a:solidFill>
                  <a:srgbClr val="EAEAEA"/>
                </a:solidFill>
                <a:latin typeface="Times New Roman" charset="0"/>
                <a:cs typeface="Times New Roman" charset="0"/>
              </a:rPr>
              <a:t>young</a:t>
            </a:r>
            <a:r>
              <a:rPr lang="ja-JP" altLang="en-US" sz="2400" dirty="0">
                <a:solidFill>
                  <a:srgbClr val="EAEAEA"/>
                </a:solidFill>
                <a:latin typeface="Times New Roman" charset="0"/>
                <a:cs typeface="Times New Roman" charset="0"/>
              </a:rPr>
              <a:t>”</a:t>
            </a:r>
            <a:r>
              <a:rPr lang="en-US" altLang="ja-JP" sz="2400" dirty="0">
                <a:solidFill>
                  <a:srgbClr val="EAEAEA"/>
                </a:solidFill>
                <a:latin typeface="Times New Roman" charset="0"/>
                <a:cs typeface="Times New Roman" charset="0"/>
              </a:rPr>
              <a:t> stereotype…</a:t>
            </a:r>
          </a:p>
          <a:p>
            <a:pPr marL="457200" lvl="1" indent="0" eaLnBrk="1" hangingPunct="1">
              <a:buFontTx/>
              <a:buNone/>
              <a:defRPr/>
            </a:pPr>
            <a:r>
              <a:rPr lang="en-US" altLang="ja-JP" sz="2400" i="1" dirty="0" smtClean="0">
                <a:solidFill>
                  <a:schemeClr val="accent1"/>
                </a:solidFill>
                <a:latin typeface="Times" charset="0"/>
                <a:cs typeface="Times" charset="0"/>
              </a:rPr>
              <a:t>	</a:t>
            </a:r>
            <a:r>
              <a:rPr lang="en-US" altLang="ja-JP" sz="2400" i="1" dirty="0" smtClean="0">
                <a:solidFill>
                  <a:srgbClr val="AFBFFF"/>
                </a:solidFill>
                <a:latin typeface="Times" charset="0"/>
                <a:cs typeface="Times" charset="0"/>
              </a:rPr>
              <a:t>Shadowed </a:t>
            </a:r>
            <a:r>
              <a:rPr lang="en-US" altLang="ja-JP" sz="2400" i="1" dirty="0">
                <a:solidFill>
                  <a:srgbClr val="AFBFFF"/>
                </a:solidFill>
                <a:latin typeface="Times" charset="0"/>
                <a:cs typeface="Times" charset="0"/>
              </a:rPr>
              <a:t>utterances were faster relative to baseline</a:t>
            </a:r>
          </a:p>
          <a:p>
            <a:pPr eaLnBrk="1" hangingPunct="1">
              <a:defRPr/>
            </a:pPr>
            <a:endParaRPr lang="en-US" sz="1800" dirty="0">
              <a:solidFill>
                <a:srgbClr val="AFBFFF"/>
              </a:solidFill>
              <a:latin typeface="Arial" charset="0"/>
              <a:cs typeface="Arial" charset="0"/>
            </a:endParaRPr>
          </a:p>
          <a:p>
            <a:pPr eaLnBrk="1" hangingPunct="1">
              <a:buFontTx/>
              <a:buNone/>
              <a:defRPr/>
            </a:pPr>
            <a:endParaRPr lang="en-US" sz="1800" dirty="0">
              <a:solidFill>
                <a:schemeClr val="bg1"/>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457200"/>
            <a:ext cx="7772400" cy="1143000"/>
          </a:xfrm>
        </p:spPr>
        <p:txBody>
          <a:bodyPr/>
          <a:lstStyle/>
          <a:p>
            <a:r>
              <a:rPr lang="en-US" sz="2800">
                <a:solidFill>
                  <a:schemeClr val="accent1"/>
                </a:solidFill>
                <a:latin typeface="Times" charset="0"/>
                <a:ea typeface="Osaka" charset="0"/>
                <a:cs typeface="Osaka" charset="0"/>
              </a:rPr>
              <a:t>Spoken Language</a:t>
            </a:r>
            <a:endParaRPr lang="en-US" sz="2800">
              <a:solidFill>
                <a:srgbClr val="FFFFFF"/>
              </a:solidFill>
              <a:latin typeface="Times" charset="0"/>
              <a:ea typeface="Osaka" charset="0"/>
              <a:cs typeface="Osaka" charset="0"/>
            </a:endParaRPr>
          </a:p>
        </p:txBody>
      </p:sp>
      <p:sp>
        <p:nvSpPr>
          <p:cNvPr id="22530" name="Rectangle 3"/>
          <p:cNvSpPr>
            <a:spLocks noGrp="1" noChangeArrowheads="1"/>
          </p:cNvSpPr>
          <p:nvPr>
            <p:ph type="body" idx="1"/>
          </p:nvPr>
        </p:nvSpPr>
        <p:spPr>
          <a:xfrm>
            <a:off x="685800" y="1676400"/>
            <a:ext cx="7772400" cy="4114800"/>
          </a:xfrm>
        </p:spPr>
        <p:txBody>
          <a:bodyPr/>
          <a:lstStyle/>
          <a:p>
            <a:pPr lvl="1">
              <a:buFontTx/>
              <a:buNone/>
            </a:pPr>
            <a:endParaRPr lang="en-US" sz="2400" dirty="0">
              <a:solidFill>
                <a:srgbClr val="FFFFFF"/>
              </a:solidFill>
              <a:latin typeface="Times" charset="0"/>
              <a:ea typeface="Osaka" charset="0"/>
              <a:cs typeface="Osaka" charset="0"/>
            </a:endParaRPr>
          </a:p>
          <a:p>
            <a:pPr lvl="1">
              <a:buFontTx/>
              <a:buNone/>
            </a:pPr>
            <a:r>
              <a:rPr lang="en-US" sz="2400" dirty="0">
                <a:solidFill>
                  <a:srgbClr val="FFFFFF"/>
                </a:solidFill>
                <a:latin typeface="Times" charset="0"/>
                <a:ea typeface="Osaka" charset="0"/>
                <a:cs typeface="Osaka" charset="0"/>
              </a:rPr>
              <a:t>How do listeners use informative variation in the 	understanding of linguistic content? </a:t>
            </a:r>
            <a:r>
              <a:rPr lang="en-US" sz="2400" dirty="0">
                <a:solidFill>
                  <a:srgbClr val="FFFFFF"/>
                </a:solidFill>
                <a:latin typeface="Times" charset="0"/>
                <a:ea typeface="ＭＳ Ｐゴシック" charset="0"/>
              </a:rPr>
              <a:t>	</a:t>
            </a:r>
          </a:p>
          <a:p>
            <a:pPr lvl="1">
              <a:buFontTx/>
              <a:buNone/>
            </a:pPr>
            <a:r>
              <a:rPr lang="en-US" sz="2400" dirty="0">
                <a:solidFill>
                  <a:srgbClr val="FFFFFF"/>
                </a:solidFill>
                <a:latin typeface="Times" charset="0"/>
                <a:ea typeface="ＭＳ Ｐゴシック" charset="0"/>
              </a:rPr>
              <a:t>		</a:t>
            </a:r>
          </a:p>
          <a:p>
            <a:pPr lvl="1">
              <a:spcBef>
                <a:spcPct val="0"/>
              </a:spcBef>
              <a:buFontTx/>
              <a:buNone/>
            </a:pPr>
            <a:r>
              <a:rPr lang="en-US" sz="2400" dirty="0">
                <a:solidFill>
                  <a:srgbClr val="FFFFFF"/>
                </a:solidFill>
                <a:latin typeface="Times" charset="0"/>
                <a:ea typeface="ＭＳ Ｐゴシック" charset="0"/>
              </a:rPr>
              <a:t>Is there variation in listeners’ ability to identify and accommodate to particular talkers or groups of talkers?  If so, what may account for that variation?</a:t>
            </a:r>
          </a:p>
          <a:p>
            <a:pPr lvl="1">
              <a:spcBef>
                <a:spcPct val="0"/>
              </a:spcBef>
              <a:buFontTx/>
              <a:buNone/>
            </a:pPr>
            <a:endParaRPr lang="en-US" sz="2400" dirty="0">
              <a:solidFill>
                <a:srgbClr val="FFFFFF"/>
              </a:solidFill>
              <a:latin typeface="Times" charset="0"/>
              <a:ea typeface="ＭＳ Ｐゴシック" charset="0"/>
            </a:endParaRPr>
          </a:p>
          <a:p>
            <a:pPr lvl="1">
              <a:spcBef>
                <a:spcPct val="0"/>
              </a:spcBef>
              <a:buFontTx/>
              <a:buNone/>
            </a:pPr>
            <a:r>
              <a:rPr lang="en-US" sz="2400" dirty="0">
                <a:solidFill>
                  <a:srgbClr val="FFFFFF"/>
                </a:solidFill>
                <a:latin typeface="Times" charset="0"/>
                <a:ea typeface="ＭＳ Ｐゴシック" charset="0"/>
              </a:rPr>
              <a:t>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sz="2800">
                <a:solidFill>
                  <a:schemeClr val="accent1"/>
                </a:solidFill>
                <a:latin typeface="Times" charset="0"/>
                <a:ea typeface="Osaka" charset="0"/>
                <a:cs typeface="Osaka" charset="0"/>
              </a:rPr>
              <a:t>Summary</a:t>
            </a:r>
            <a:endParaRPr lang="en-US" sz="2800">
              <a:solidFill>
                <a:srgbClr val="FFFFFF"/>
              </a:solidFill>
              <a:latin typeface="Times" charset="0"/>
              <a:ea typeface="Osaka" charset="0"/>
              <a:cs typeface="Osaka" charset="0"/>
            </a:endParaRPr>
          </a:p>
        </p:txBody>
      </p:sp>
      <p:sp>
        <p:nvSpPr>
          <p:cNvPr id="89090" name="Rectangle 3"/>
          <p:cNvSpPr>
            <a:spLocks noGrp="1" noChangeArrowheads="1"/>
          </p:cNvSpPr>
          <p:nvPr>
            <p:ph type="body" idx="1"/>
          </p:nvPr>
        </p:nvSpPr>
        <p:spPr>
          <a:xfrm>
            <a:off x="762000" y="1447800"/>
            <a:ext cx="7772400" cy="4114800"/>
          </a:xfrm>
        </p:spPr>
        <p:txBody>
          <a:bodyPr/>
          <a:lstStyle/>
          <a:p>
            <a:pPr lvl="1">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 Short-term task-related changes in attention or expectation</a:t>
            </a:r>
          </a:p>
          <a:p>
            <a:pPr lvl="1">
              <a:spcBef>
                <a:spcPct val="0"/>
              </a:spcBef>
              <a:buFontTx/>
              <a:buNone/>
            </a:pPr>
            <a:r>
              <a:rPr lang="en-US" sz="2400">
                <a:solidFill>
                  <a:srgbClr val="FFFFFF"/>
                </a:solidFill>
                <a:latin typeface="Times" charset="0"/>
                <a:ea typeface="Osaka" charset="0"/>
                <a:cs typeface="Osaka" charset="0"/>
              </a:rPr>
              <a:t>		   </a:t>
            </a:r>
            <a:r>
              <a:rPr lang="en-US" sz="2400" i="1">
                <a:solidFill>
                  <a:srgbClr val="AFBFFF"/>
                </a:solidFill>
                <a:latin typeface="Times" charset="0"/>
                <a:ea typeface="Osaka" charset="0"/>
                <a:cs typeface="Osaka" charset="0"/>
              </a:rPr>
              <a:t> - perceptual adaptation to accented speech</a:t>
            </a:r>
          </a:p>
          <a:p>
            <a:pPr lvl="1">
              <a:spcBef>
                <a:spcPct val="0"/>
              </a:spcBef>
              <a:buFontTx/>
              <a:buNone/>
            </a:pPr>
            <a:r>
              <a:rPr lang="en-US" sz="2400" i="1">
                <a:solidFill>
                  <a:srgbClr val="AFBFFF"/>
                </a:solidFill>
                <a:latin typeface="Times" charset="0"/>
                <a:ea typeface="Osaka" charset="0"/>
                <a:cs typeface="Osaka" charset="0"/>
              </a:rPr>
              <a:t>		    - attention and structured exposure</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 Long-term differences in listeners’ sensitivity to socially relevant variation</a:t>
            </a:r>
          </a:p>
          <a:p>
            <a:pPr lvl="1">
              <a:spcBef>
                <a:spcPct val="0"/>
              </a:spcBef>
              <a:buFontTx/>
              <a:buNone/>
            </a:pPr>
            <a:r>
              <a:rPr lang="en-US" sz="2400">
                <a:solidFill>
                  <a:srgbClr val="FFFFFF"/>
                </a:solidFill>
                <a:latin typeface="Times" charset="0"/>
                <a:ea typeface="Osaka" charset="0"/>
                <a:cs typeface="Osaka" charset="0"/>
              </a:rPr>
              <a:t>		    </a:t>
            </a:r>
            <a:r>
              <a:rPr lang="en-US" sz="2400" i="1">
                <a:solidFill>
                  <a:srgbClr val="AFBFFF"/>
                </a:solidFill>
                <a:latin typeface="Times" charset="0"/>
                <a:ea typeface="Osaka" charset="0"/>
                <a:cs typeface="Osaka" charset="0"/>
              </a:rPr>
              <a:t>- vocal adaptation </a:t>
            </a:r>
          </a:p>
          <a:p>
            <a:pPr lvl="1">
              <a:spcBef>
                <a:spcPct val="0"/>
              </a:spcBef>
              <a:buFontTx/>
              <a:buNone/>
            </a:pPr>
            <a:r>
              <a:rPr lang="en-US" sz="2400" i="1">
                <a:solidFill>
                  <a:srgbClr val="AFBFFF"/>
                </a:solidFill>
                <a:latin typeface="Times" charset="0"/>
                <a:ea typeface="Osaka" charset="0"/>
                <a:cs typeface="Osaka" charset="0"/>
              </a:rPr>
              <a:t>		    - listener-talker attunement</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685800" y="304800"/>
            <a:ext cx="7848600" cy="914400"/>
          </a:xfrm>
        </p:spPr>
        <p:txBody>
          <a:bodyPr/>
          <a:lstStyle/>
          <a:p>
            <a:r>
              <a:rPr lang="en-US" sz="2800">
                <a:solidFill>
                  <a:schemeClr val="accent1"/>
                </a:solidFill>
                <a:latin typeface="Times" charset="0"/>
                <a:ea typeface="Osaka" charset="0"/>
                <a:cs typeface="Osaka" charset="0"/>
              </a:rPr>
              <a:t>Perceptual adaptation to informative variation</a:t>
            </a:r>
            <a:endParaRPr lang="en-US" sz="2800">
              <a:solidFill>
                <a:srgbClr val="FFFFFF"/>
              </a:solidFill>
              <a:latin typeface="Times" charset="0"/>
              <a:ea typeface="Osaka" charset="0"/>
              <a:cs typeface="Osaka" charset="0"/>
            </a:endParaRPr>
          </a:p>
        </p:txBody>
      </p:sp>
      <p:sp>
        <p:nvSpPr>
          <p:cNvPr id="108546" name="Rectangle 3"/>
          <p:cNvSpPr>
            <a:spLocks noGrp="1" noChangeArrowheads="1"/>
          </p:cNvSpPr>
          <p:nvPr>
            <p:ph type="body" idx="1"/>
          </p:nvPr>
        </p:nvSpPr>
        <p:spPr>
          <a:xfrm>
            <a:off x="609600" y="1524000"/>
            <a:ext cx="8458200" cy="4419600"/>
          </a:xfrm>
        </p:spPr>
        <p:txBody>
          <a:bodyPr/>
          <a:lstStyle/>
          <a:p>
            <a:pPr marL="0" indent="0">
              <a:buFontTx/>
              <a:buNone/>
              <a:defRPr/>
            </a:pPr>
            <a:r>
              <a:rPr lang="en-US" sz="2400" dirty="0" smtClean="0">
                <a:solidFill>
                  <a:srgbClr val="FFFFFF"/>
                </a:solidFill>
                <a:latin typeface="Times" charset="0"/>
                <a:ea typeface="Osaka" charset="0"/>
                <a:cs typeface="Osaka" charset="0"/>
              </a:rPr>
              <a:t>Adaptation depends on </a:t>
            </a:r>
            <a:r>
              <a:rPr lang="en-US" sz="2400" dirty="0" smtClean="0">
                <a:solidFill>
                  <a:srgbClr val="FBFFFC"/>
                </a:solidFill>
                <a:latin typeface="Times" charset="0"/>
                <a:ea typeface="Osaka" charset="0"/>
                <a:cs typeface="Osaka" charset="0"/>
              </a:rPr>
              <a:t>the structure of the learning environment</a:t>
            </a:r>
          </a:p>
          <a:p>
            <a:pPr marL="457200" lvl="1" indent="0">
              <a:buFontTx/>
              <a:buNone/>
              <a:defRPr/>
            </a:pPr>
            <a:r>
              <a:rPr lang="en-US" sz="2400" dirty="0">
                <a:solidFill>
                  <a:srgbClr val="AFBFFF"/>
                </a:solidFill>
                <a:latin typeface="Times" charset="0"/>
                <a:ea typeface="Osaka" charset="0"/>
                <a:cs typeface="Osaka" charset="0"/>
              </a:rPr>
              <a:t>	</a:t>
            </a:r>
            <a:r>
              <a:rPr lang="en-US" sz="2400" i="1" dirty="0" smtClean="0">
                <a:solidFill>
                  <a:srgbClr val="AFBFFF"/>
                </a:solidFill>
                <a:latin typeface="Times" charset="0"/>
                <a:ea typeface="Osaka" charset="0"/>
                <a:cs typeface="Osaka" charset="0"/>
              </a:rPr>
              <a:t>short- and long-term experience</a:t>
            </a:r>
          </a:p>
          <a:p>
            <a:pPr marL="457200" lvl="1" indent="0">
              <a:buFontTx/>
              <a:buNone/>
              <a:defRPr/>
            </a:pPr>
            <a:r>
              <a:rPr lang="en-US" sz="2400" dirty="0">
                <a:solidFill>
                  <a:srgbClr val="AFBFFF"/>
                </a:solidFill>
                <a:latin typeface="Times" charset="0"/>
                <a:ea typeface="Osaka" charset="0"/>
                <a:cs typeface="Osaka" charset="0"/>
              </a:rPr>
              <a:t>	</a:t>
            </a:r>
            <a:r>
              <a:rPr lang="en-US" sz="2400" dirty="0" smtClean="0">
                <a:solidFill>
                  <a:srgbClr val="AFBFFF"/>
                </a:solidFill>
                <a:latin typeface="Times" charset="0"/>
                <a:ea typeface="Osaka" charset="0"/>
                <a:cs typeface="Osaka" charset="0"/>
              </a:rPr>
              <a:t>	</a:t>
            </a:r>
            <a:endParaRPr lang="en-US" sz="2400" dirty="0">
              <a:solidFill>
                <a:srgbClr val="FFFFFF"/>
              </a:solidFill>
              <a:latin typeface="Times" charset="0"/>
              <a:ea typeface="Osaka" charset="0"/>
              <a:cs typeface="Osaka" charset="0"/>
            </a:endParaRPr>
          </a:p>
          <a:p>
            <a:pPr marL="0" indent="0">
              <a:buFontTx/>
              <a:buNone/>
              <a:defRPr/>
            </a:pPr>
            <a:r>
              <a:rPr lang="en-US" sz="2400" dirty="0" smtClean="0">
                <a:solidFill>
                  <a:srgbClr val="FBFFFC"/>
                </a:solidFill>
                <a:latin typeface="Times" charset="0"/>
                <a:ea typeface="Osaka" charset="0"/>
                <a:cs typeface="Osaka" charset="0"/>
              </a:rPr>
              <a:t>Adaptation depends on individual differences in sensitivity to   </a:t>
            </a:r>
          </a:p>
          <a:p>
            <a:pPr marL="0" indent="0">
              <a:buFontTx/>
              <a:buNone/>
              <a:defRPr/>
            </a:pPr>
            <a:r>
              <a:rPr lang="en-US" sz="2400" dirty="0">
                <a:solidFill>
                  <a:srgbClr val="FBFFFC"/>
                </a:solidFill>
                <a:latin typeface="Times" charset="0"/>
                <a:ea typeface="Osaka" charset="0"/>
                <a:cs typeface="Osaka" charset="0"/>
              </a:rPr>
              <a:t> </a:t>
            </a:r>
            <a:r>
              <a:rPr lang="en-US" sz="2400" dirty="0" smtClean="0">
                <a:solidFill>
                  <a:srgbClr val="FBFFFC"/>
                </a:solidFill>
                <a:latin typeface="Times" charset="0"/>
                <a:ea typeface="Osaka" charset="0"/>
                <a:cs typeface="Osaka" charset="0"/>
              </a:rPr>
              <a:t>   lawful variation</a:t>
            </a:r>
          </a:p>
          <a:p>
            <a:pPr marL="457200" lvl="1" indent="0">
              <a:buFontTx/>
              <a:buNone/>
              <a:defRPr/>
            </a:pPr>
            <a:r>
              <a:rPr lang="en-US" sz="2000" dirty="0" smtClean="0">
                <a:solidFill>
                  <a:srgbClr val="FBFFFC"/>
                </a:solidFill>
                <a:latin typeface="Times" charset="0"/>
                <a:ea typeface="Osaka" charset="0"/>
                <a:cs typeface="Osaka" charset="0"/>
              </a:rPr>
              <a:t>	</a:t>
            </a:r>
            <a:r>
              <a:rPr lang="en-US" sz="2400" i="1" dirty="0" smtClean="0">
                <a:solidFill>
                  <a:srgbClr val="AFBFFF"/>
                </a:solidFill>
                <a:latin typeface="Times" charset="0"/>
                <a:ea typeface="Osaka" charset="0"/>
                <a:cs typeface="Osaka" charset="0"/>
              </a:rPr>
              <a:t>social expectations and relevance to both listener and talker</a:t>
            </a:r>
            <a:r>
              <a:rPr lang="en-US" sz="2000" i="1" dirty="0" smtClean="0">
                <a:solidFill>
                  <a:srgbClr val="AFBFFF"/>
                </a:solidFill>
                <a:latin typeface="Times" charset="0"/>
                <a:ea typeface="Osaka" charset="0"/>
                <a:cs typeface="Osaka" charset="0"/>
              </a:rPr>
              <a:t>	</a:t>
            </a:r>
            <a:endParaRPr lang="en-US" sz="2400" dirty="0">
              <a:solidFill>
                <a:srgbClr val="FFFFFF"/>
              </a:solidFill>
              <a:latin typeface="Times" charset="0"/>
              <a:ea typeface="Osaka" charset="0"/>
              <a:cs typeface="Osaka" charset="0"/>
            </a:endParaRPr>
          </a:p>
          <a:p>
            <a:pPr marL="0" indent="0">
              <a:buFontTx/>
              <a:buNone/>
              <a:defRPr/>
            </a:pPr>
            <a:r>
              <a:rPr lang="en-US" sz="2400" dirty="0" smtClean="0">
                <a:solidFill>
                  <a:srgbClr val="FFFFFF"/>
                </a:solidFill>
                <a:latin typeface="Times" charset="0"/>
                <a:ea typeface="Osaka" charset="0"/>
                <a:cs typeface="Osaka" charset="0"/>
              </a:rPr>
              <a:t>Functional </a:t>
            </a:r>
            <a:r>
              <a:rPr lang="en-US" sz="2400" dirty="0">
                <a:solidFill>
                  <a:srgbClr val="FFFFFF"/>
                </a:solidFill>
                <a:latin typeface="Times" charset="0"/>
                <a:ea typeface="Osaka" charset="0"/>
                <a:cs typeface="Osaka" charset="0"/>
              </a:rPr>
              <a:t>and representational plasticity </a:t>
            </a:r>
            <a:r>
              <a:rPr lang="en-US" sz="2400" dirty="0" smtClean="0">
                <a:solidFill>
                  <a:srgbClr val="FFFFFF"/>
                </a:solidFill>
                <a:latin typeface="Times" charset="0"/>
                <a:ea typeface="Osaka" charset="0"/>
                <a:cs typeface="Osaka" charset="0"/>
              </a:rPr>
              <a:t>influenced by social, </a:t>
            </a:r>
          </a:p>
          <a:p>
            <a:pPr marL="0" indent="0">
              <a:buFontTx/>
              <a:buNone/>
              <a:defRPr/>
            </a:pPr>
            <a:r>
              <a:rPr lang="en-US" sz="2400" dirty="0">
                <a:solidFill>
                  <a:srgbClr val="FFFFFF"/>
                </a:solidFill>
                <a:latin typeface="Times" charset="0"/>
                <a:ea typeface="Osaka" charset="0"/>
                <a:cs typeface="Osaka" charset="0"/>
              </a:rPr>
              <a:t> </a:t>
            </a:r>
            <a:r>
              <a:rPr lang="en-US" sz="2400" dirty="0" smtClean="0">
                <a:solidFill>
                  <a:srgbClr val="FFFFFF"/>
                </a:solidFill>
                <a:latin typeface="Times" charset="0"/>
                <a:ea typeface="Osaka" charset="0"/>
                <a:cs typeface="Osaka" charset="0"/>
              </a:rPr>
              <a:t>   linguistic, and contextual relevance of talker variation</a:t>
            </a:r>
            <a:endParaRPr lang="en-US" sz="2000" dirty="0">
              <a:solidFill>
                <a:srgbClr val="FFFFFF"/>
              </a:solidFill>
              <a:latin typeface="Times"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647700" y="685800"/>
            <a:ext cx="7848600" cy="914400"/>
          </a:xfrm>
        </p:spPr>
        <p:txBody>
          <a:bodyPr/>
          <a:lstStyle/>
          <a:p>
            <a:r>
              <a:rPr lang="en-US" sz="2800">
                <a:solidFill>
                  <a:schemeClr val="accent1"/>
                </a:solidFill>
                <a:latin typeface="Times" charset="0"/>
                <a:ea typeface="Osaka" charset="0"/>
                <a:cs typeface="Osaka" charset="0"/>
              </a:rPr>
              <a:t>Implications</a:t>
            </a:r>
            <a:endParaRPr lang="en-US" sz="2800">
              <a:solidFill>
                <a:srgbClr val="FFFFFF"/>
              </a:solidFill>
              <a:latin typeface="Times" charset="0"/>
              <a:ea typeface="Osaka" charset="0"/>
              <a:cs typeface="Osaka" charset="0"/>
            </a:endParaRPr>
          </a:p>
        </p:txBody>
      </p:sp>
      <p:sp>
        <p:nvSpPr>
          <p:cNvPr id="93186" name="Rectangle 3"/>
          <p:cNvSpPr>
            <a:spLocks noGrp="1" noChangeArrowheads="1"/>
          </p:cNvSpPr>
          <p:nvPr>
            <p:ph type="body" idx="1"/>
          </p:nvPr>
        </p:nvSpPr>
        <p:spPr>
          <a:xfrm>
            <a:off x="609600" y="1981200"/>
            <a:ext cx="7924800" cy="3429000"/>
          </a:xfrm>
        </p:spPr>
        <p:txBody>
          <a:bodyPr/>
          <a:lstStyle/>
          <a:p>
            <a:pPr>
              <a:spcBef>
                <a:spcPct val="0"/>
              </a:spcBef>
              <a:buFontTx/>
              <a:buNone/>
            </a:pPr>
            <a:r>
              <a:rPr lang="en-US" sz="2400">
                <a:solidFill>
                  <a:srgbClr val="FFFFFF"/>
                </a:solidFill>
                <a:latin typeface="Times" charset="0"/>
                <a:ea typeface="Osaka" charset="0"/>
                <a:cs typeface="Times" charset="0"/>
              </a:rPr>
              <a:t>•   importance of predictable variation</a:t>
            </a:r>
          </a:p>
          <a:p>
            <a:pPr>
              <a:spcBef>
                <a:spcPct val="0"/>
              </a:spcBef>
            </a:pPr>
            <a:endParaRPr lang="en-US" sz="2400">
              <a:solidFill>
                <a:srgbClr val="FFFFFF"/>
              </a:solidFill>
              <a:latin typeface="Times" charset="0"/>
              <a:ea typeface="Osaka" charset="0"/>
              <a:cs typeface="Times" charset="0"/>
            </a:endParaRPr>
          </a:p>
          <a:p>
            <a:pPr>
              <a:spcBef>
                <a:spcPct val="0"/>
              </a:spcBef>
            </a:pPr>
            <a:r>
              <a:rPr lang="en-US" sz="2400">
                <a:solidFill>
                  <a:srgbClr val="FFFFFF"/>
                </a:solidFill>
                <a:latin typeface="Times" charset="0"/>
                <a:ea typeface="Osaka" charset="0"/>
                <a:cs typeface="Times" charset="0"/>
              </a:rPr>
              <a:t>relationship between linguistic and nonlinguistic properties</a:t>
            </a:r>
          </a:p>
          <a:p>
            <a:pPr>
              <a:spcBef>
                <a:spcPct val="0"/>
              </a:spcBef>
            </a:pPr>
            <a:endParaRPr lang="en-US" sz="2400">
              <a:solidFill>
                <a:srgbClr val="FFFFFF"/>
              </a:solidFill>
              <a:latin typeface="Times" charset="0"/>
              <a:ea typeface="Osaka" charset="0"/>
              <a:cs typeface="Times" charset="0"/>
            </a:endParaRPr>
          </a:p>
          <a:p>
            <a:pPr>
              <a:spcBef>
                <a:spcPct val="0"/>
              </a:spcBef>
            </a:pPr>
            <a:r>
              <a:rPr lang="en-US" sz="2400">
                <a:solidFill>
                  <a:srgbClr val="FFFFFF"/>
                </a:solidFill>
                <a:latin typeface="Times" charset="0"/>
                <a:ea typeface="Osaka" charset="0"/>
                <a:cs typeface="Times" charset="0"/>
              </a:rPr>
              <a:t>nature of linguistic representation and processing</a:t>
            </a:r>
          </a:p>
          <a:p>
            <a:pPr>
              <a:spcBef>
                <a:spcPct val="0"/>
              </a:spcBef>
            </a:pPr>
            <a:endParaRPr lang="en-US" sz="2400">
              <a:solidFill>
                <a:srgbClr val="FFFFFF"/>
              </a:solidFill>
              <a:latin typeface="Times" charset="0"/>
              <a:ea typeface="Osaka" charset="0"/>
              <a:cs typeface="Times" charset="0"/>
            </a:endParaRPr>
          </a:p>
          <a:p>
            <a:pPr>
              <a:spcBef>
                <a:spcPct val="0"/>
              </a:spcBef>
            </a:pPr>
            <a:r>
              <a:rPr lang="en-US" sz="2400">
                <a:solidFill>
                  <a:srgbClr val="FFFFFF"/>
                </a:solidFill>
                <a:latin typeface="Times" charset="0"/>
                <a:ea typeface="Osaka" charset="0"/>
                <a:cs typeface="Times" charset="0"/>
              </a:rPr>
              <a:t>models of speech and language processing</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body" idx="1"/>
          </p:nvPr>
        </p:nvSpPr>
        <p:spPr>
          <a:xfrm>
            <a:off x="685800" y="1524000"/>
            <a:ext cx="7772400" cy="4114800"/>
          </a:xfrm>
        </p:spPr>
        <p:txBody>
          <a:bodyPr/>
          <a:lstStyle/>
          <a:p>
            <a:pPr>
              <a:lnSpc>
                <a:spcPct val="90000"/>
              </a:lnSpc>
              <a:buFontTx/>
              <a:buNone/>
            </a:pPr>
            <a:r>
              <a:rPr lang="ja-JP" altLang="en-US" sz="2400">
                <a:solidFill>
                  <a:srgbClr val="FFFFFF"/>
                </a:solidFill>
                <a:latin typeface="Times" charset="0"/>
                <a:ea typeface="Osaka" charset="0"/>
                <a:cs typeface="Osaka" charset="0"/>
              </a:rPr>
              <a:t>“</a:t>
            </a:r>
            <a:r>
              <a:rPr lang="en-US" altLang="ja-JP" sz="2400">
                <a:solidFill>
                  <a:srgbClr val="FFFFFF"/>
                </a:solidFill>
                <a:latin typeface="Times" charset="0"/>
                <a:ea typeface="Osaka" charset="0"/>
                <a:cs typeface="Osaka" charset="0"/>
              </a:rPr>
              <a:t>[T]here are no </a:t>
            </a:r>
            <a:r>
              <a:rPr lang="ja-JP" altLang="en-US" sz="2400">
                <a:solidFill>
                  <a:srgbClr val="FFFFFF"/>
                </a:solidFill>
                <a:latin typeface="Times" charset="0"/>
                <a:ea typeface="Osaka" charset="0"/>
                <a:cs typeface="Osaka" charset="0"/>
              </a:rPr>
              <a:t>‘</a:t>
            </a:r>
            <a:r>
              <a:rPr lang="en-US" altLang="ja-JP" sz="2400">
                <a:solidFill>
                  <a:srgbClr val="FFFFFF"/>
                </a:solidFill>
                <a:latin typeface="Times" charset="0"/>
                <a:ea typeface="Osaka" charset="0"/>
                <a:cs typeface="Osaka" charset="0"/>
              </a:rPr>
              <a:t>neutral</a:t>
            </a:r>
            <a:r>
              <a:rPr lang="ja-JP" altLang="en-US" sz="2400">
                <a:solidFill>
                  <a:srgbClr val="FFFFFF"/>
                </a:solidFill>
                <a:latin typeface="Times" charset="0"/>
                <a:ea typeface="Osaka" charset="0"/>
                <a:cs typeface="Osaka" charset="0"/>
              </a:rPr>
              <a:t>’</a:t>
            </a:r>
            <a:r>
              <a:rPr lang="en-US" altLang="ja-JP" sz="2400">
                <a:solidFill>
                  <a:srgbClr val="FFFFFF"/>
                </a:solidFill>
                <a:latin typeface="Times" charset="0"/>
                <a:ea typeface="Osaka" charset="0"/>
                <a:cs typeface="Osaka" charset="0"/>
              </a:rPr>
              <a:t> words and forms--words and forms that can belong to </a:t>
            </a:r>
            <a:r>
              <a:rPr lang="ja-JP" altLang="en-US" sz="2400">
                <a:solidFill>
                  <a:srgbClr val="FFFFFF"/>
                </a:solidFill>
                <a:latin typeface="Times" charset="0"/>
                <a:ea typeface="Osaka" charset="0"/>
                <a:cs typeface="Osaka" charset="0"/>
              </a:rPr>
              <a:t>‘</a:t>
            </a:r>
            <a:r>
              <a:rPr lang="en-US" altLang="ja-JP" sz="2400">
                <a:solidFill>
                  <a:srgbClr val="FFFFFF"/>
                </a:solidFill>
                <a:latin typeface="Times" charset="0"/>
                <a:ea typeface="Osaka" charset="0"/>
                <a:cs typeface="Osaka" charset="0"/>
              </a:rPr>
              <a:t>no-one</a:t>
            </a:r>
            <a:r>
              <a:rPr lang="ja-JP" altLang="en-US" sz="2400">
                <a:solidFill>
                  <a:srgbClr val="FFFFFF"/>
                </a:solidFill>
                <a:latin typeface="Times" charset="0"/>
                <a:ea typeface="Osaka" charset="0"/>
                <a:cs typeface="Osaka" charset="0"/>
              </a:rPr>
              <a:t>’</a:t>
            </a:r>
            <a:r>
              <a:rPr lang="en-US" altLang="ja-JP" sz="2400">
                <a:solidFill>
                  <a:srgbClr val="FFFFFF"/>
                </a:solidFill>
                <a:latin typeface="Times" charset="0"/>
                <a:ea typeface="Osaka" charset="0"/>
                <a:cs typeface="Osaka" charset="0"/>
              </a:rPr>
              <a:t>; language has been completely taken over, shot through with intentions and accents.  For any individual consciousness living in it, language is not an abstract system of normative forms but rather a concrete heterglot conception of the world.  All words have a </a:t>
            </a:r>
            <a:r>
              <a:rPr lang="ja-JP" altLang="en-US" sz="2400">
                <a:solidFill>
                  <a:srgbClr val="FFFFFF"/>
                </a:solidFill>
                <a:latin typeface="Times" charset="0"/>
                <a:ea typeface="Osaka" charset="0"/>
                <a:cs typeface="Osaka" charset="0"/>
              </a:rPr>
              <a:t>‘</a:t>
            </a:r>
            <a:r>
              <a:rPr lang="en-US" altLang="ja-JP" sz="2400">
                <a:solidFill>
                  <a:srgbClr val="FFFFFF"/>
                </a:solidFill>
                <a:latin typeface="Times" charset="0"/>
                <a:ea typeface="Osaka" charset="0"/>
                <a:cs typeface="Osaka" charset="0"/>
              </a:rPr>
              <a:t>taste</a:t>
            </a:r>
            <a:r>
              <a:rPr lang="ja-JP" altLang="en-US" sz="2400">
                <a:solidFill>
                  <a:srgbClr val="FFFFFF"/>
                </a:solidFill>
                <a:latin typeface="Times" charset="0"/>
                <a:ea typeface="Osaka" charset="0"/>
                <a:cs typeface="Osaka" charset="0"/>
              </a:rPr>
              <a:t>’</a:t>
            </a:r>
            <a:r>
              <a:rPr lang="en-US" altLang="ja-JP" sz="2400">
                <a:solidFill>
                  <a:srgbClr val="FFFFFF"/>
                </a:solidFill>
                <a:latin typeface="Times" charset="0"/>
                <a:ea typeface="Osaka" charset="0"/>
                <a:cs typeface="Osaka" charset="0"/>
              </a:rPr>
              <a:t> of a profession, a genre…a particular person, a generation, an age group, the day and hour.  Each word tastes of the contexts in which it has lived its socially charged life.</a:t>
            </a:r>
            <a:r>
              <a:rPr lang="ja-JP" altLang="en-US" sz="2400">
                <a:solidFill>
                  <a:srgbClr val="FFFFFF"/>
                </a:solidFill>
                <a:latin typeface="Times" charset="0"/>
                <a:ea typeface="Osaka" charset="0"/>
                <a:cs typeface="Osaka" charset="0"/>
              </a:rPr>
              <a:t>”</a:t>
            </a:r>
            <a:endParaRPr lang="en-US" altLang="ja-JP" sz="2400">
              <a:solidFill>
                <a:srgbClr val="FFFFFF"/>
              </a:solidFill>
              <a:latin typeface="Times" charset="0"/>
              <a:ea typeface="Osaka" charset="0"/>
              <a:cs typeface="Osaka" charset="0"/>
            </a:endParaRPr>
          </a:p>
          <a:p>
            <a:pPr>
              <a:lnSpc>
                <a:spcPct val="90000"/>
              </a:lnSpc>
              <a:buFontTx/>
              <a:buNone/>
            </a:pPr>
            <a:endParaRPr lang="en-US" sz="2400">
              <a:solidFill>
                <a:srgbClr val="FFFFFF"/>
              </a:solidFill>
              <a:latin typeface="Times" charset="0"/>
              <a:ea typeface="Osaka" charset="0"/>
              <a:cs typeface="Osaka" charset="0"/>
            </a:endParaRPr>
          </a:p>
          <a:p>
            <a:pPr>
              <a:lnSpc>
                <a:spcPct val="90000"/>
              </a:lnSpc>
              <a:buFontTx/>
              <a:buNone/>
            </a:pPr>
            <a:r>
              <a:rPr lang="en-US" sz="2400">
                <a:solidFill>
                  <a:srgbClr val="FFFFFF"/>
                </a:solidFill>
                <a:latin typeface="Times" charset="0"/>
                <a:ea typeface="Osaka" charset="0"/>
                <a:cs typeface="Osaka" charset="0"/>
              </a:rPr>
              <a:t>                                               		</a:t>
            </a:r>
            <a:r>
              <a:rPr lang="en-US" sz="2000">
                <a:solidFill>
                  <a:srgbClr val="FFFFFF"/>
                </a:solidFill>
                <a:latin typeface="Times" charset="0"/>
                <a:ea typeface="Osaka" charset="0"/>
                <a:cs typeface="Osaka" charset="0"/>
              </a:rPr>
              <a:t>Bakhtin (1981, page 293)</a:t>
            </a:r>
            <a:endParaRPr lang="en-US" sz="2800">
              <a:latin typeface="Arial"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p:txBody>
          <a:bodyPr/>
          <a:lstStyle/>
          <a:p>
            <a:pPr eaLnBrk="1" hangingPunct="1"/>
            <a:r>
              <a:rPr lang="en-US" sz="2800">
                <a:solidFill>
                  <a:schemeClr val="accent1"/>
                </a:solidFill>
                <a:latin typeface="Times" charset="0"/>
                <a:ea typeface="Osaka" charset="0"/>
                <a:cs typeface="Osaka" charset="0"/>
              </a:rPr>
              <a:t>Acknowledgements</a:t>
            </a:r>
            <a:endParaRPr lang="en-US" sz="2800">
              <a:solidFill>
                <a:schemeClr val="accent1"/>
              </a:solidFill>
              <a:latin typeface="Arial" charset="0"/>
              <a:ea typeface="Osaka" charset="0"/>
              <a:cs typeface="Osaka" charset="0"/>
            </a:endParaRPr>
          </a:p>
        </p:txBody>
      </p:sp>
      <p:sp>
        <p:nvSpPr>
          <p:cNvPr id="97282" name="Rectangle 5"/>
          <p:cNvSpPr>
            <a:spLocks noChangeArrowheads="1"/>
          </p:cNvSpPr>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US" sz="2000">
                <a:solidFill>
                  <a:srgbClr val="FFFFFF"/>
                </a:solidFill>
              </a:rPr>
              <a:t>Emory University</a:t>
            </a:r>
            <a:r>
              <a:rPr lang="en-US" sz="2000">
                <a:solidFill>
                  <a:srgbClr val="AFBFFF"/>
                </a:solidFill>
              </a:rPr>
              <a:t>	</a:t>
            </a:r>
          </a:p>
          <a:p>
            <a:pPr marL="342900" indent="-342900" eaLnBrk="0" hangingPunct="0">
              <a:spcBef>
                <a:spcPct val="20000"/>
              </a:spcBef>
            </a:pPr>
            <a:r>
              <a:rPr lang="en-US" sz="2000">
                <a:solidFill>
                  <a:srgbClr val="AFBFFF"/>
                </a:solidFill>
              </a:rPr>
              <a:t>	Laura L. Namy, Associate Professor of Psychology</a:t>
            </a:r>
          </a:p>
          <a:p>
            <a:pPr marL="342900" indent="-342900" eaLnBrk="0" hangingPunct="0">
              <a:spcBef>
                <a:spcPct val="20000"/>
              </a:spcBef>
            </a:pPr>
            <a:r>
              <a:rPr lang="en-US" sz="2000">
                <a:solidFill>
                  <a:srgbClr val="AFBFFF"/>
                </a:solidFill>
              </a:rPr>
              <a:t>	Sabrina K. Sidaras, Research Associate</a:t>
            </a:r>
          </a:p>
          <a:p>
            <a:pPr marL="342900" indent="-342900" eaLnBrk="0" hangingPunct="0">
              <a:spcBef>
                <a:spcPct val="20000"/>
              </a:spcBef>
            </a:pPr>
            <a:r>
              <a:rPr lang="en-US" sz="2000">
                <a:solidFill>
                  <a:srgbClr val="AFBFFF"/>
                </a:solidFill>
              </a:rPr>
              <a:t>	Christina Y. Tzeng, Graduate Researcher</a:t>
            </a:r>
          </a:p>
          <a:p>
            <a:pPr marL="342900" indent="-342900" eaLnBrk="0" hangingPunct="0">
              <a:spcBef>
                <a:spcPct val="20000"/>
              </a:spcBef>
            </a:pPr>
            <a:r>
              <a:rPr lang="en-US" sz="2000">
                <a:solidFill>
                  <a:srgbClr val="AFBFFF"/>
                </a:solidFill>
              </a:rPr>
              <a:t>		</a:t>
            </a:r>
            <a:endParaRPr lang="en-US" sz="2400">
              <a:solidFill>
                <a:srgbClr val="FFFFFF"/>
              </a:solidFill>
            </a:endParaRPr>
          </a:p>
          <a:p>
            <a:pPr marL="342900" indent="-342900" eaLnBrk="0" hangingPunct="0">
              <a:spcBef>
                <a:spcPct val="20000"/>
              </a:spcBef>
            </a:pPr>
            <a:r>
              <a:rPr lang="en-US" sz="2000">
                <a:solidFill>
                  <a:srgbClr val="FFFFFF"/>
                </a:solidFill>
              </a:rPr>
              <a:t>Jennifer S. Queen, Rollins College</a:t>
            </a:r>
          </a:p>
          <a:p>
            <a:pPr marL="342900" indent="-342900" eaLnBrk="0" hangingPunct="0">
              <a:spcBef>
                <a:spcPct val="20000"/>
              </a:spcBef>
            </a:pPr>
            <a:r>
              <a:rPr lang="en-US" sz="2000">
                <a:solidFill>
                  <a:srgbClr val="FBFFFC"/>
                </a:solidFill>
              </a:rPr>
              <a:t>Jessica E.D. Alexander, Concord University</a:t>
            </a:r>
          </a:p>
          <a:p>
            <a:pPr marL="342900" indent="-342900" eaLnBrk="0" hangingPunct="0">
              <a:spcBef>
                <a:spcPct val="20000"/>
              </a:spcBef>
            </a:pPr>
            <a:endParaRPr lang="en-US" sz="2000">
              <a:solidFill>
                <a:srgbClr val="FBFFFC"/>
              </a:solidFill>
            </a:endParaRPr>
          </a:p>
          <a:p>
            <a:pPr marL="342900" indent="-342900" eaLnBrk="0" hangingPunct="0">
              <a:spcBef>
                <a:spcPct val="20000"/>
              </a:spcBef>
            </a:pPr>
            <a:r>
              <a:rPr lang="en-US" sz="2000">
                <a:solidFill>
                  <a:srgbClr val="FBFFFC"/>
                </a:solidFill>
              </a:rPr>
              <a:t>The Speech and Language Laboratorey (Speech Laab)</a:t>
            </a:r>
          </a:p>
          <a:p>
            <a:pPr marL="342900" indent="-342900" eaLnBrk="0" hangingPunct="0">
              <a:spcBef>
                <a:spcPct val="20000"/>
              </a:spcBef>
            </a:pPr>
            <a:endParaRPr lang="en-US" sz="2000">
              <a:solidFill>
                <a:srgbClr val="FBFFFC"/>
              </a:solidFill>
            </a:endParaRPr>
          </a:p>
          <a:p>
            <a:pPr marL="342900" indent="-342900" eaLnBrk="0" hangingPunct="0">
              <a:spcBef>
                <a:spcPct val="20000"/>
              </a:spcBef>
            </a:pPr>
            <a:r>
              <a:rPr lang="en-US" sz="2000">
                <a:solidFill>
                  <a:srgbClr val="FBFFFC"/>
                </a:solidFill>
              </a:rPr>
              <a:t>Research supported by National Institutes of Health (NIDCD)</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47700" y="685800"/>
            <a:ext cx="7848600" cy="914400"/>
          </a:xfrm>
        </p:spPr>
        <p:txBody>
          <a:bodyPr/>
          <a:lstStyle/>
          <a:p>
            <a:r>
              <a:rPr lang="en-US" sz="2800">
                <a:solidFill>
                  <a:schemeClr val="accent1"/>
                </a:solidFill>
                <a:latin typeface="Times" charset="0"/>
                <a:ea typeface="Osaka" charset="0"/>
                <a:cs typeface="Osaka" charset="0"/>
              </a:rPr>
              <a:t>Questions</a:t>
            </a:r>
            <a:endParaRPr lang="en-US" sz="2800">
              <a:solidFill>
                <a:srgbClr val="FFFFFF"/>
              </a:solidFill>
              <a:latin typeface="Times" charset="0"/>
              <a:ea typeface="Osaka" charset="0"/>
              <a:cs typeface="Osaka" charset="0"/>
            </a:endParaRPr>
          </a:p>
        </p:txBody>
      </p:sp>
      <p:sp>
        <p:nvSpPr>
          <p:cNvPr id="114690" name="Rectangle 3"/>
          <p:cNvSpPr>
            <a:spLocks noGrp="1" noChangeArrowheads="1"/>
          </p:cNvSpPr>
          <p:nvPr>
            <p:ph type="body" idx="1"/>
          </p:nvPr>
        </p:nvSpPr>
        <p:spPr>
          <a:xfrm>
            <a:off x="609600" y="1981200"/>
            <a:ext cx="7924800" cy="3429000"/>
          </a:xfrm>
        </p:spPr>
        <p:txBody>
          <a:bodyPr/>
          <a:lstStyle/>
          <a:p>
            <a:pPr>
              <a:spcBef>
                <a:spcPct val="0"/>
              </a:spcBef>
              <a:buFontTx/>
              <a:buNone/>
              <a:defRPr/>
            </a:pPr>
            <a:r>
              <a:rPr lang="en-US" sz="2400" dirty="0">
                <a:solidFill>
                  <a:srgbClr val="FFFFFF"/>
                </a:solidFill>
                <a:latin typeface="Times" charset="0"/>
                <a:ea typeface="Osaka" charset="0"/>
                <a:cs typeface="Times" charset="0"/>
              </a:rPr>
              <a:t>•   </a:t>
            </a:r>
            <a:r>
              <a:rPr lang="en-US" sz="2400" dirty="0" err="1">
                <a:solidFill>
                  <a:srgbClr val="FFFFFF"/>
                </a:solidFill>
                <a:latin typeface="Times" charset="0"/>
                <a:ea typeface="Osaka" charset="0"/>
                <a:cs typeface="Times" charset="0"/>
              </a:rPr>
              <a:t>timecourse</a:t>
            </a:r>
            <a:r>
              <a:rPr lang="en-US" sz="2400" dirty="0">
                <a:solidFill>
                  <a:srgbClr val="FFFFFF"/>
                </a:solidFill>
                <a:latin typeface="Times" charset="0"/>
                <a:ea typeface="Osaka" charset="0"/>
                <a:cs typeface="Times" charset="0"/>
              </a:rPr>
              <a:t> of learning –</a:t>
            </a:r>
          </a:p>
          <a:p>
            <a:pPr>
              <a:spcBef>
                <a:spcPct val="0"/>
              </a:spcBef>
              <a:buFontTx/>
              <a:buNone/>
              <a:defRPr/>
            </a:pPr>
            <a:r>
              <a:rPr lang="en-US" sz="2400" dirty="0">
                <a:solidFill>
                  <a:srgbClr val="FFFFFF"/>
                </a:solidFill>
                <a:latin typeface="Times" charset="0"/>
                <a:ea typeface="Osaka" charset="0"/>
                <a:cs typeface="Times" charset="0"/>
              </a:rPr>
              <a:t>		effects of short-, medium, and long-term experience </a:t>
            </a:r>
          </a:p>
          <a:p>
            <a:pPr>
              <a:spcBef>
                <a:spcPct val="0"/>
              </a:spcBef>
              <a:defRPr/>
            </a:pPr>
            <a:endParaRPr lang="en-US" sz="2400" dirty="0">
              <a:solidFill>
                <a:srgbClr val="FFFFFF"/>
              </a:solidFill>
              <a:latin typeface="Times" charset="0"/>
              <a:ea typeface="Osaka" charset="0"/>
              <a:cs typeface="Times" charset="0"/>
            </a:endParaRPr>
          </a:p>
          <a:p>
            <a:pPr>
              <a:spcBef>
                <a:spcPct val="0"/>
              </a:spcBef>
              <a:defRPr/>
            </a:pPr>
            <a:r>
              <a:rPr lang="en-US" sz="2400" dirty="0">
                <a:solidFill>
                  <a:srgbClr val="FFFFFF"/>
                </a:solidFill>
                <a:latin typeface="Times" charset="0"/>
                <a:ea typeface="Osaka" charset="0"/>
                <a:cs typeface="Times" charset="0"/>
              </a:rPr>
              <a:t>nested sources of variation –</a:t>
            </a:r>
          </a:p>
          <a:p>
            <a:pPr marL="457200" lvl="1" indent="0">
              <a:spcBef>
                <a:spcPct val="0"/>
              </a:spcBef>
              <a:buFontTx/>
              <a:buNone/>
              <a:defRPr/>
            </a:pPr>
            <a:r>
              <a:rPr lang="en-US" sz="2400" dirty="0">
                <a:solidFill>
                  <a:srgbClr val="FFFFFF"/>
                </a:solidFill>
                <a:latin typeface="Times" charset="0"/>
                <a:ea typeface="ＭＳ Ｐゴシック" charset="0"/>
                <a:cs typeface="Times" charset="0"/>
              </a:rPr>
              <a:t>	effects of variability at multiple levels</a:t>
            </a:r>
          </a:p>
          <a:p>
            <a:pPr marL="0" indent="0">
              <a:spcBef>
                <a:spcPct val="0"/>
              </a:spcBef>
              <a:buFontTx/>
              <a:buNone/>
              <a:defRPr/>
            </a:pPr>
            <a:endParaRPr lang="en-US" sz="2400" dirty="0">
              <a:solidFill>
                <a:srgbClr val="FFFFFF"/>
              </a:solidFill>
              <a:latin typeface="Times" charset="0"/>
              <a:ea typeface="Osaka" charset="0"/>
              <a:cs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228600" y="0"/>
            <a:ext cx="8686800" cy="1143000"/>
          </a:xfrm>
        </p:spPr>
        <p:txBody>
          <a:bodyPr/>
          <a:lstStyle/>
          <a:p>
            <a:pPr eaLnBrk="1" hangingPunct="1"/>
            <a:r>
              <a:rPr lang="en-US" sz="3200">
                <a:solidFill>
                  <a:srgbClr val="FFE15D"/>
                </a:solidFill>
                <a:latin typeface="Times" charset="0"/>
                <a:ea typeface="Osaka" charset="0"/>
                <a:cs typeface="Times" charset="0"/>
              </a:rPr>
              <a:t>Age Judgments</a:t>
            </a:r>
          </a:p>
        </p:txBody>
      </p:sp>
      <p:pic>
        <p:nvPicPr>
          <p:cNvPr id="78850" name="Picture 1" descr="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400800" cy="432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sz="2800">
                <a:solidFill>
                  <a:srgbClr val="FFE15D"/>
                </a:solidFill>
                <a:latin typeface="Times" charset="0"/>
                <a:ea typeface="Osaka" charset="0"/>
                <a:cs typeface="Times" charset="0"/>
              </a:rPr>
              <a:t>Specificity and Generalization</a:t>
            </a:r>
          </a:p>
        </p:txBody>
      </p:sp>
      <p:sp>
        <p:nvSpPr>
          <p:cNvPr id="101378" name="Content Placeholder 2"/>
          <p:cNvSpPr>
            <a:spLocks noGrp="1"/>
          </p:cNvSpPr>
          <p:nvPr>
            <p:ph idx="1"/>
          </p:nvPr>
        </p:nvSpPr>
        <p:spPr>
          <a:xfrm>
            <a:off x="457200" y="1600200"/>
            <a:ext cx="8229600" cy="4800600"/>
          </a:xfrm>
        </p:spPr>
        <p:txBody>
          <a:bodyPr/>
          <a:lstStyle/>
          <a:p>
            <a:pPr>
              <a:lnSpc>
                <a:spcPct val="90000"/>
              </a:lnSpc>
              <a:spcBef>
                <a:spcPct val="0"/>
              </a:spcBef>
              <a:buFontTx/>
              <a:buNone/>
            </a:pPr>
            <a:r>
              <a:rPr lang="en-US" sz="2400" i="1">
                <a:solidFill>
                  <a:srgbClr val="EAEAEA"/>
                </a:solidFill>
                <a:latin typeface="Times" charset="0"/>
                <a:ea typeface="Osaka" charset="0"/>
                <a:cs typeface="Times" charset="0"/>
              </a:rPr>
              <a:t>Training phase</a:t>
            </a:r>
          </a:p>
          <a:p>
            <a:pPr>
              <a:lnSpc>
                <a:spcPct val="90000"/>
              </a:lnSpc>
              <a:spcBef>
                <a:spcPct val="0"/>
              </a:spcBef>
              <a:buFontTx/>
              <a:buNone/>
            </a:pPr>
            <a:endParaRPr lang="en-US" sz="2400" i="1">
              <a:latin typeface="Times" charset="0"/>
              <a:ea typeface="Osaka" charset="0"/>
              <a:cs typeface="Times" charset="0"/>
            </a:endParaRPr>
          </a:p>
          <a:p>
            <a:pPr>
              <a:lnSpc>
                <a:spcPct val="90000"/>
              </a:lnSpc>
              <a:spcBef>
                <a:spcPct val="0"/>
              </a:spcBef>
              <a:buFontTx/>
              <a:buNone/>
            </a:pPr>
            <a:r>
              <a:rPr lang="en-US" sz="2400">
                <a:solidFill>
                  <a:srgbClr val="FBFFFC"/>
                </a:solidFill>
                <a:latin typeface="Times" charset="0"/>
                <a:ea typeface="Osaka" charset="0"/>
                <a:cs typeface="Times" charset="0"/>
              </a:rPr>
              <a:t>	•  Native English-speaking listeners trained with words….</a:t>
            </a:r>
          </a:p>
          <a:p>
            <a:pPr>
              <a:lnSpc>
                <a:spcPct val="90000"/>
              </a:lnSpc>
              <a:spcBef>
                <a:spcPct val="0"/>
              </a:spcBef>
              <a:buFontTx/>
              <a:buNone/>
            </a:pPr>
            <a:endParaRPr lang="en-US" sz="2400">
              <a:solidFill>
                <a:srgbClr val="FBFFFC"/>
              </a:solidFill>
              <a:latin typeface="Times" charset="0"/>
              <a:ea typeface="Osaka" charset="0"/>
              <a:cs typeface="Times" charset="0"/>
            </a:endParaRPr>
          </a:p>
          <a:p>
            <a:pPr marL="342900" lvl="1" indent="-342900">
              <a:lnSpc>
                <a:spcPct val="90000"/>
              </a:lnSpc>
              <a:spcBef>
                <a:spcPct val="0"/>
              </a:spcBef>
              <a:buFontTx/>
              <a:buNone/>
            </a:pPr>
            <a:r>
              <a:rPr lang="en-US" sz="2400">
                <a:solidFill>
                  <a:srgbClr val="FBFFFC"/>
                </a:solidFill>
                <a:latin typeface="Times" charset="0"/>
                <a:ea typeface="ＭＳ Ｐゴシック" charset="0"/>
                <a:cs typeface="ＭＳ Ｐゴシック" charset="0"/>
              </a:rPr>
              <a:t>			6 native speakers (3 male, 3 female)</a:t>
            </a:r>
          </a:p>
          <a:p>
            <a:pPr>
              <a:lnSpc>
                <a:spcPct val="90000"/>
              </a:lnSpc>
              <a:spcBef>
                <a:spcPct val="0"/>
              </a:spcBef>
              <a:buFontTx/>
              <a:buNone/>
            </a:pPr>
            <a:endParaRPr lang="en-US" sz="2400">
              <a:solidFill>
                <a:srgbClr val="FBFFFC"/>
              </a:solidFill>
              <a:latin typeface="Times" charset="0"/>
              <a:ea typeface="Osaka" charset="0"/>
              <a:cs typeface="Times" charset="0"/>
            </a:endParaRPr>
          </a:p>
          <a:p>
            <a:pPr>
              <a:lnSpc>
                <a:spcPct val="90000"/>
              </a:lnSpc>
              <a:spcBef>
                <a:spcPct val="0"/>
              </a:spcBef>
              <a:buFontTx/>
              <a:buNone/>
            </a:pPr>
            <a:r>
              <a:rPr lang="en-US" sz="2400">
                <a:solidFill>
                  <a:srgbClr val="FBFFFC"/>
                </a:solidFill>
                <a:latin typeface="Times" charset="0"/>
                <a:ea typeface="Osaka" charset="0"/>
                <a:cs typeface="Times" charset="0"/>
              </a:rPr>
              <a:t>				Spanish-accented</a:t>
            </a:r>
          </a:p>
          <a:p>
            <a:pPr>
              <a:lnSpc>
                <a:spcPct val="90000"/>
              </a:lnSpc>
              <a:spcBef>
                <a:spcPct val="0"/>
              </a:spcBef>
              <a:buFontTx/>
              <a:buNone/>
            </a:pPr>
            <a:r>
              <a:rPr lang="en-US" sz="2400">
                <a:solidFill>
                  <a:srgbClr val="FBFFFC"/>
                </a:solidFill>
                <a:latin typeface="Times" charset="0"/>
                <a:ea typeface="Osaka" charset="0"/>
                <a:cs typeface="Times" charset="0"/>
              </a:rPr>
              <a:t>				Korean-accented</a:t>
            </a:r>
          </a:p>
          <a:p>
            <a:pPr marL="342900" lvl="1" indent="-342900">
              <a:lnSpc>
                <a:spcPct val="90000"/>
              </a:lnSpc>
              <a:spcBef>
                <a:spcPct val="0"/>
              </a:spcBef>
              <a:buFontTx/>
              <a:buNone/>
            </a:pPr>
            <a:r>
              <a:rPr lang="en-US" sz="2400">
                <a:solidFill>
                  <a:srgbClr val="FBFFFC"/>
                </a:solidFill>
                <a:latin typeface="Times" charset="0"/>
                <a:ea typeface="ＭＳ Ｐゴシック" charset="0"/>
                <a:cs typeface="ＭＳ Ｐゴシック" charset="0"/>
              </a:rPr>
              <a:t>				Mixed accents </a:t>
            </a:r>
          </a:p>
          <a:p>
            <a:pPr>
              <a:lnSpc>
                <a:spcPct val="90000"/>
              </a:lnSpc>
              <a:spcBef>
                <a:spcPct val="0"/>
              </a:spcBef>
              <a:buFontTx/>
              <a:buNone/>
            </a:pPr>
            <a:r>
              <a:rPr lang="en-US" sz="2400">
                <a:solidFill>
                  <a:srgbClr val="FBFFFC"/>
                </a:solidFill>
                <a:latin typeface="Times" charset="0"/>
                <a:ea typeface="Osaka" charset="0"/>
                <a:cs typeface="Times" charset="0"/>
              </a:rPr>
              <a:t>					</a:t>
            </a:r>
            <a:r>
              <a:rPr lang="en-US" sz="1600">
                <a:solidFill>
                  <a:srgbClr val="C1BFF2"/>
                </a:solidFill>
                <a:latin typeface="Times" charset="0"/>
                <a:ea typeface="Osaka" charset="0"/>
                <a:cs typeface="Times" charset="0"/>
              </a:rPr>
              <a:t>Albanian, Dutch, Japanese, Romanian, Bengali, Hindi,</a:t>
            </a:r>
          </a:p>
          <a:p>
            <a:pPr>
              <a:lnSpc>
                <a:spcPct val="90000"/>
              </a:lnSpc>
              <a:spcBef>
                <a:spcPct val="0"/>
              </a:spcBef>
              <a:buFontTx/>
              <a:buNone/>
            </a:pPr>
            <a:r>
              <a:rPr lang="en-US" sz="1600">
                <a:solidFill>
                  <a:srgbClr val="C1BFF2"/>
                </a:solidFill>
                <a:latin typeface="Times" charset="0"/>
                <a:ea typeface="Osaka" charset="0"/>
                <a:cs typeface="Times" charset="0"/>
              </a:rPr>
              <a:t>					French, German, Somali, Russian, Mandarin, Turkish </a:t>
            </a:r>
          </a:p>
          <a:p>
            <a:pPr marL="342900" lvl="1" indent="-342900">
              <a:lnSpc>
                <a:spcPct val="90000"/>
              </a:lnSpc>
              <a:spcBef>
                <a:spcPct val="0"/>
              </a:spcBef>
              <a:buFontTx/>
              <a:buNone/>
            </a:pPr>
            <a:endParaRPr lang="en-US" sz="2400">
              <a:solidFill>
                <a:srgbClr val="FBFFFC"/>
              </a:solidFill>
              <a:latin typeface="Times" charset="0"/>
              <a:ea typeface="ＭＳ Ｐゴシック" charset="0"/>
              <a:cs typeface="ＭＳ Ｐゴシック" charset="0"/>
            </a:endParaRPr>
          </a:p>
          <a:p>
            <a:pPr>
              <a:lnSpc>
                <a:spcPct val="90000"/>
              </a:lnSpc>
              <a:spcBef>
                <a:spcPct val="0"/>
              </a:spcBef>
              <a:buFontTx/>
              <a:buNone/>
            </a:pPr>
            <a:r>
              <a:rPr lang="en-US" sz="2400">
                <a:solidFill>
                  <a:srgbClr val="FBFFFC"/>
                </a:solidFill>
                <a:latin typeface="Times" charset="0"/>
                <a:ea typeface="Osaka" charset="0"/>
                <a:cs typeface="Times" charset="0"/>
              </a:rPr>
              <a:t>	•  Listeners transcribe and receive feedback</a:t>
            </a:r>
          </a:p>
          <a:p>
            <a:pPr marL="342900" lvl="1" indent="-342900">
              <a:lnSpc>
                <a:spcPct val="90000"/>
              </a:lnSpc>
              <a:spcBef>
                <a:spcPct val="0"/>
              </a:spcBef>
            </a:pPr>
            <a:endParaRPr lang="en-US" sz="2400">
              <a:solidFill>
                <a:srgbClr val="FBFFFC"/>
              </a:solidFill>
              <a:latin typeface="Times"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2800">
                <a:solidFill>
                  <a:srgbClr val="FFE15D"/>
                </a:solidFill>
                <a:latin typeface="Times" charset="0"/>
                <a:ea typeface="Osaka" charset="0"/>
                <a:cs typeface="Times" charset="0"/>
              </a:rPr>
              <a:t>Specificity and Generalization</a:t>
            </a:r>
          </a:p>
        </p:txBody>
      </p:sp>
      <p:sp>
        <p:nvSpPr>
          <p:cNvPr id="103426" name="Content Placeholder 2"/>
          <p:cNvSpPr>
            <a:spLocks noGrp="1"/>
          </p:cNvSpPr>
          <p:nvPr>
            <p:ph idx="1"/>
          </p:nvPr>
        </p:nvSpPr>
        <p:spPr>
          <a:xfrm>
            <a:off x="457200" y="1600200"/>
            <a:ext cx="8229600" cy="4800600"/>
          </a:xfrm>
        </p:spPr>
        <p:txBody>
          <a:bodyPr/>
          <a:lstStyle/>
          <a:p>
            <a:pPr algn="ctr">
              <a:lnSpc>
                <a:spcPct val="90000"/>
              </a:lnSpc>
              <a:spcBef>
                <a:spcPct val="0"/>
              </a:spcBef>
              <a:buFontTx/>
              <a:buNone/>
            </a:pPr>
            <a:r>
              <a:rPr lang="en-US" sz="2400" i="1">
                <a:solidFill>
                  <a:srgbClr val="EAEAEA"/>
                </a:solidFill>
                <a:latin typeface="Times" charset="0"/>
                <a:ea typeface="Osaka" charset="0"/>
                <a:cs typeface="Times" charset="0"/>
              </a:rPr>
              <a:t>Generalization test</a:t>
            </a:r>
          </a:p>
          <a:p>
            <a:pPr>
              <a:lnSpc>
                <a:spcPct val="90000"/>
              </a:lnSpc>
              <a:spcBef>
                <a:spcPct val="0"/>
              </a:spcBef>
              <a:buFontTx/>
              <a:buNone/>
            </a:pPr>
            <a:endParaRPr lang="en-US" sz="2400" i="1">
              <a:solidFill>
                <a:srgbClr val="EAEAEA"/>
              </a:solidFill>
              <a:latin typeface="Times" charset="0"/>
              <a:ea typeface="Osaka" charset="0"/>
              <a:cs typeface="Times" charset="0"/>
            </a:endParaRPr>
          </a:p>
          <a:p>
            <a:pPr algn="ctr">
              <a:lnSpc>
                <a:spcPct val="90000"/>
              </a:lnSpc>
              <a:spcBef>
                <a:spcPct val="0"/>
              </a:spcBef>
              <a:buFontTx/>
              <a:buNone/>
            </a:pPr>
            <a:r>
              <a:rPr lang="en-US" sz="2400">
                <a:solidFill>
                  <a:srgbClr val="FBFFFC"/>
                </a:solidFill>
                <a:latin typeface="Times" charset="0"/>
                <a:ea typeface="Osaka" charset="0"/>
                <a:cs typeface="Times" charset="0"/>
              </a:rPr>
              <a:t>Spanish-accented words 		Korean-accented words </a:t>
            </a:r>
          </a:p>
          <a:p>
            <a:pPr>
              <a:lnSpc>
                <a:spcPct val="90000"/>
              </a:lnSpc>
              <a:spcBef>
                <a:spcPct val="0"/>
              </a:spcBef>
              <a:buFontTx/>
              <a:buNone/>
            </a:pPr>
            <a:endParaRPr lang="en-US" sz="2400">
              <a:solidFill>
                <a:srgbClr val="FBFFFC"/>
              </a:solidFill>
              <a:latin typeface="Times" charset="0"/>
              <a:ea typeface="Osaka" charset="0"/>
              <a:cs typeface="Times" charset="0"/>
            </a:endParaRPr>
          </a:p>
          <a:p>
            <a:pPr>
              <a:lnSpc>
                <a:spcPct val="90000"/>
              </a:lnSpc>
              <a:spcBef>
                <a:spcPct val="0"/>
              </a:spcBef>
              <a:buFontTx/>
              <a:buNone/>
            </a:pPr>
            <a:r>
              <a:rPr lang="en-US" sz="2400">
                <a:solidFill>
                  <a:srgbClr val="FBFFFC"/>
                </a:solidFill>
                <a:latin typeface="Times" charset="0"/>
                <a:ea typeface="Osaka" charset="0"/>
                <a:cs typeface="Times" charset="0"/>
              </a:rPr>
              <a:t>				</a:t>
            </a:r>
          </a:p>
          <a:p>
            <a:pPr>
              <a:lnSpc>
                <a:spcPct val="90000"/>
              </a:lnSpc>
              <a:spcBef>
                <a:spcPct val="0"/>
              </a:spcBef>
              <a:buFontTx/>
              <a:buNone/>
            </a:pPr>
            <a:r>
              <a:rPr lang="en-US" sz="2400">
                <a:solidFill>
                  <a:srgbClr val="FBFFFC"/>
                </a:solidFill>
                <a:latin typeface="Times" charset="0"/>
                <a:ea typeface="Osaka" charset="0"/>
                <a:cs typeface="Times" charset="0"/>
              </a:rPr>
              <a:t>		- produced by six </a:t>
            </a:r>
            <a:r>
              <a:rPr lang="en-US" sz="2400" i="1">
                <a:solidFill>
                  <a:srgbClr val="C6D9F1"/>
                </a:solidFill>
                <a:latin typeface="Times" charset="0"/>
                <a:ea typeface="Osaka" charset="0"/>
                <a:cs typeface="Times" charset="0"/>
              </a:rPr>
              <a:t>different</a:t>
            </a:r>
            <a:r>
              <a:rPr lang="en-US" sz="2400">
                <a:solidFill>
                  <a:srgbClr val="FBFFFC"/>
                </a:solidFill>
                <a:latin typeface="Times" charset="0"/>
                <a:ea typeface="Osaka" charset="0"/>
                <a:cs typeface="Times" charset="0"/>
              </a:rPr>
              <a:t> talkers not heard by					      listeners during training</a:t>
            </a:r>
          </a:p>
          <a:p>
            <a:pPr>
              <a:lnSpc>
                <a:spcPct val="90000"/>
              </a:lnSpc>
              <a:spcBef>
                <a:spcPct val="0"/>
              </a:spcBef>
              <a:buFontTx/>
              <a:buNone/>
            </a:pPr>
            <a:endParaRPr lang="en-US" sz="2400">
              <a:solidFill>
                <a:srgbClr val="FBFFFC"/>
              </a:solidFill>
              <a:latin typeface="Times" charset="0"/>
              <a:ea typeface="Osaka" charset="0"/>
              <a:cs typeface="Times" charset="0"/>
            </a:endParaRPr>
          </a:p>
          <a:p>
            <a:pPr lvl="1">
              <a:lnSpc>
                <a:spcPct val="90000"/>
              </a:lnSpc>
              <a:spcBef>
                <a:spcPct val="0"/>
              </a:spcBef>
              <a:buFontTx/>
              <a:buNone/>
            </a:pPr>
            <a:r>
              <a:rPr lang="en-US" sz="2400">
                <a:solidFill>
                  <a:srgbClr val="FBFFFC"/>
                </a:solidFill>
                <a:latin typeface="Times" charset="0"/>
                <a:ea typeface="ＭＳ Ｐゴシック" charset="0"/>
                <a:cs typeface="ＭＳ Ｐゴシック" charset="0"/>
              </a:rPr>
              <a:t>			- all new words at test</a:t>
            </a:r>
          </a:p>
          <a:p>
            <a:pPr lvl="1">
              <a:lnSpc>
                <a:spcPct val="90000"/>
              </a:lnSpc>
              <a:spcBef>
                <a:spcPct val="0"/>
              </a:spcBef>
            </a:pPr>
            <a:endParaRPr lang="en-US" sz="2400">
              <a:solidFill>
                <a:srgbClr val="FBFFFC"/>
              </a:solidFill>
              <a:latin typeface="Times" charset="0"/>
              <a:ea typeface="ＭＳ Ｐゴシック" charset="0"/>
              <a:cs typeface="ＭＳ Ｐゴシック" charset="0"/>
            </a:endParaRPr>
          </a:p>
          <a:p>
            <a:pPr>
              <a:lnSpc>
                <a:spcPct val="90000"/>
              </a:lnSpc>
              <a:spcBef>
                <a:spcPct val="0"/>
              </a:spcBef>
              <a:buFontTx/>
              <a:buNone/>
            </a:pPr>
            <a:r>
              <a:rPr lang="en-US" sz="2400">
                <a:solidFill>
                  <a:srgbClr val="FBFFFC"/>
                </a:solidFill>
                <a:latin typeface="Times" charset="0"/>
                <a:ea typeface="Osaka" charset="0"/>
                <a:cs typeface="Times" charset="0"/>
              </a:rPr>
              <a:t>				- listeners transcribe without feedback</a:t>
            </a:r>
            <a:endParaRPr lang="en-US" sz="2400">
              <a:latin typeface="Times" charset="0"/>
              <a:ea typeface="Osaka" charset="0"/>
              <a:cs typeface="Times" charset="0"/>
            </a:endParaRPr>
          </a:p>
          <a:p>
            <a:pPr lvl="1">
              <a:lnSpc>
                <a:spcPct val="90000"/>
              </a:lnSpc>
              <a:spcBef>
                <a:spcPct val="0"/>
              </a:spcBef>
            </a:pPr>
            <a:endParaRPr lang="en-US" sz="2400">
              <a:solidFill>
                <a:srgbClr val="FBFFFC"/>
              </a:solidFill>
              <a:latin typeface="Times"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txBox="1">
            <a:spLocks noChangeArrowheads="1"/>
          </p:cNvSpPr>
          <p:nvPr/>
        </p:nvSpPr>
        <p:spPr bwMode="auto">
          <a:xfrm>
            <a:off x="609600" y="617538"/>
            <a:ext cx="7924800"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a:spcBef>
                <a:spcPct val="20000"/>
              </a:spcBef>
            </a:pPr>
            <a:r>
              <a:rPr lang="en-US" sz="2800">
                <a:solidFill>
                  <a:srgbClr val="FFFFFF"/>
                </a:solidFill>
              </a:rPr>
              <a:t>Condition		  Training	 	      Test</a:t>
            </a:r>
            <a:endParaRPr lang="en-US">
              <a:solidFill>
                <a:srgbClr val="FFFFFF"/>
              </a:solidFill>
            </a:endParaRPr>
          </a:p>
          <a:p>
            <a:pPr>
              <a:spcBef>
                <a:spcPct val="20000"/>
              </a:spcBef>
            </a:pPr>
            <a:endParaRPr lang="en-US" sz="2000"/>
          </a:p>
          <a:p>
            <a:pPr>
              <a:spcBef>
                <a:spcPct val="20000"/>
              </a:spcBef>
            </a:pPr>
            <a:r>
              <a:rPr lang="en-US" sz="2800">
                <a:solidFill>
                  <a:srgbClr val="FFFFFF"/>
                </a:solidFill>
              </a:rPr>
              <a:t>	</a:t>
            </a:r>
            <a:r>
              <a:rPr lang="en-US">
                <a:solidFill>
                  <a:srgbClr val="FFFFFF"/>
                </a:solidFill>
              </a:rPr>
              <a:t>Same accent</a:t>
            </a:r>
            <a:r>
              <a:rPr lang="en-US"/>
              <a:t>	    </a:t>
            </a:r>
            <a:r>
              <a:rPr lang="en-US">
                <a:solidFill>
                  <a:srgbClr val="8AADCD"/>
                </a:solidFill>
                <a:cs typeface="Times" charset="0"/>
              </a:rPr>
              <a:t>Spanish		     Spanish</a:t>
            </a:r>
          </a:p>
          <a:p>
            <a:pPr>
              <a:spcBef>
                <a:spcPct val="20000"/>
              </a:spcBef>
            </a:pPr>
            <a:r>
              <a:rPr lang="en-US">
                <a:solidFill>
                  <a:srgbClr val="8AADCD"/>
                </a:solidFill>
                <a:cs typeface="Times" charset="0"/>
              </a:rPr>
              <a:t>				    </a:t>
            </a:r>
            <a:r>
              <a:rPr lang="en-US">
                <a:solidFill>
                  <a:srgbClr val="FF6600"/>
                </a:solidFill>
                <a:cs typeface="Times" charset="0"/>
              </a:rPr>
              <a:t>Korean</a:t>
            </a:r>
            <a:r>
              <a:rPr lang="en-US"/>
              <a:t>	                </a:t>
            </a:r>
            <a:r>
              <a:rPr lang="en-US">
                <a:solidFill>
                  <a:srgbClr val="FF6600"/>
                </a:solidFill>
              </a:rPr>
              <a:t> </a:t>
            </a:r>
            <a:r>
              <a:rPr lang="en-US">
                <a:solidFill>
                  <a:srgbClr val="FF6600"/>
                </a:solidFill>
                <a:cs typeface="Times" charset="0"/>
              </a:rPr>
              <a:t>Korean</a:t>
            </a:r>
            <a:r>
              <a:rPr lang="en-US"/>
              <a:t>	</a:t>
            </a:r>
            <a:endParaRPr lang="en-US">
              <a:solidFill>
                <a:srgbClr val="FFFFFF"/>
              </a:solidFill>
            </a:endParaRPr>
          </a:p>
          <a:p>
            <a:pPr>
              <a:spcBef>
                <a:spcPct val="20000"/>
              </a:spcBef>
            </a:pPr>
            <a:r>
              <a:rPr lang="en-US">
                <a:solidFill>
                  <a:srgbClr val="FFFFFF"/>
                </a:solidFill>
              </a:rPr>
              <a:t>							</a:t>
            </a:r>
            <a:endParaRPr lang="en-US"/>
          </a:p>
          <a:p>
            <a:pPr>
              <a:spcBef>
                <a:spcPct val="20000"/>
              </a:spcBef>
            </a:pPr>
            <a:r>
              <a:rPr lang="en-US"/>
              <a:t>	</a:t>
            </a:r>
            <a:r>
              <a:rPr lang="en-US">
                <a:solidFill>
                  <a:srgbClr val="FFFFFF"/>
                </a:solidFill>
              </a:rPr>
              <a:t>Different accent	</a:t>
            </a:r>
            <a:r>
              <a:rPr lang="en-US"/>
              <a:t>    </a:t>
            </a:r>
            <a:r>
              <a:rPr lang="en-US">
                <a:solidFill>
                  <a:srgbClr val="FF6600"/>
                </a:solidFill>
                <a:cs typeface="Times" charset="0"/>
              </a:rPr>
              <a:t>Korean</a:t>
            </a:r>
            <a:r>
              <a:rPr lang="en-US">
                <a:solidFill>
                  <a:srgbClr val="8AADCD"/>
                </a:solidFill>
                <a:cs typeface="Times" charset="0"/>
              </a:rPr>
              <a:t>		     Spanish</a:t>
            </a:r>
          </a:p>
          <a:p>
            <a:pPr>
              <a:spcBef>
                <a:spcPct val="20000"/>
              </a:spcBef>
            </a:pPr>
            <a:r>
              <a:rPr lang="en-US">
                <a:solidFill>
                  <a:srgbClr val="8AADCD"/>
                </a:solidFill>
                <a:cs typeface="Times" charset="0"/>
              </a:rPr>
              <a:t>				    Spanish</a:t>
            </a:r>
            <a:r>
              <a:rPr lang="en-US"/>
              <a:t>                </a:t>
            </a:r>
            <a:r>
              <a:rPr lang="en-US">
                <a:solidFill>
                  <a:srgbClr val="FF6600"/>
                </a:solidFill>
              </a:rPr>
              <a:t>        </a:t>
            </a:r>
            <a:r>
              <a:rPr lang="en-US">
                <a:solidFill>
                  <a:srgbClr val="FF6600"/>
                </a:solidFill>
                <a:cs typeface="Times" charset="0"/>
              </a:rPr>
              <a:t>Korean</a:t>
            </a:r>
            <a:r>
              <a:rPr lang="en-US"/>
              <a:t>	</a:t>
            </a:r>
          </a:p>
          <a:p>
            <a:pPr>
              <a:spcBef>
                <a:spcPct val="20000"/>
              </a:spcBef>
            </a:pPr>
            <a:endParaRPr lang="en-US">
              <a:solidFill>
                <a:srgbClr val="FFFFFF"/>
              </a:solidFill>
            </a:endParaRPr>
          </a:p>
          <a:p>
            <a:pPr>
              <a:spcBef>
                <a:spcPct val="20000"/>
              </a:spcBef>
            </a:pPr>
            <a:r>
              <a:rPr lang="en-US">
                <a:solidFill>
                  <a:srgbClr val="FFFFFF"/>
                </a:solidFill>
              </a:rPr>
              <a:t>	Mixed accent	</a:t>
            </a:r>
            <a:r>
              <a:rPr lang="en-US"/>
              <a:t>    </a:t>
            </a:r>
            <a:r>
              <a:rPr lang="en-US">
                <a:solidFill>
                  <a:srgbClr val="FFFF00"/>
                </a:solidFill>
                <a:cs typeface="Times" charset="0"/>
              </a:rPr>
              <a:t>Mixed</a:t>
            </a:r>
            <a:r>
              <a:rPr lang="en-US">
                <a:solidFill>
                  <a:srgbClr val="8AADCD"/>
                </a:solidFill>
                <a:cs typeface="Times" charset="0"/>
              </a:rPr>
              <a:t>		     Spanish</a:t>
            </a:r>
          </a:p>
          <a:p>
            <a:pPr>
              <a:spcBef>
                <a:spcPct val="20000"/>
              </a:spcBef>
            </a:pPr>
            <a:r>
              <a:rPr lang="en-US">
                <a:solidFill>
                  <a:srgbClr val="8AADCD"/>
                </a:solidFill>
                <a:cs typeface="Times" charset="0"/>
              </a:rPr>
              <a:t>				    </a:t>
            </a:r>
            <a:r>
              <a:rPr lang="en-US">
                <a:solidFill>
                  <a:srgbClr val="FFFF00"/>
                </a:solidFill>
                <a:cs typeface="Times" charset="0"/>
              </a:rPr>
              <a:t>Mixed</a:t>
            </a:r>
            <a:r>
              <a:rPr lang="en-US"/>
              <a:t>               </a:t>
            </a:r>
            <a:r>
              <a:rPr lang="en-US">
                <a:solidFill>
                  <a:srgbClr val="FF6600"/>
                </a:solidFill>
              </a:rPr>
              <a:t>            </a:t>
            </a:r>
            <a:r>
              <a:rPr lang="en-US">
                <a:solidFill>
                  <a:srgbClr val="FF6600"/>
                </a:solidFill>
                <a:cs typeface="Times" charset="0"/>
              </a:rPr>
              <a:t>Korean</a:t>
            </a:r>
            <a:r>
              <a:rPr lang="en-US"/>
              <a:t>	</a:t>
            </a:r>
          </a:p>
          <a:p>
            <a:pPr>
              <a:spcBef>
                <a:spcPct val="20000"/>
              </a:spcBef>
            </a:pPr>
            <a:endParaRPr lang="en-US">
              <a:solidFill>
                <a:srgbClr val="FFFFFF"/>
              </a:solidFill>
            </a:endParaRPr>
          </a:p>
          <a:p>
            <a:pPr>
              <a:spcBef>
                <a:spcPct val="20000"/>
              </a:spcBef>
            </a:pPr>
            <a:r>
              <a:rPr lang="en-US"/>
              <a:t>	</a:t>
            </a:r>
            <a:r>
              <a:rPr lang="en-US">
                <a:solidFill>
                  <a:srgbClr val="FFFFFF"/>
                </a:solidFill>
              </a:rPr>
              <a:t>No Training	</a:t>
            </a:r>
            <a:r>
              <a:rPr lang="en-US"/>
              <a:t>			     </a:t>
            </a:r>
            <a:r>
              <a:rPr lang="en-US">
                <a:solidFill>
                  <a:srgbClr val="8AADCD"/>
                </a:solidFill>
                <a:cs typeface="Times" charset="0"/>
              </a:rPr>
              <a:t>Spanish</a:t>
            </a:r>
          </a:p>
          <a:p>
            <a:pPr>
              <a:spcBef>
                <a:spcPct val="20000"/>
              </a:spcBef>
            </a:pPr>
            <a:r>
              <a:rPr lang="en-US">
                <a:solidFill>
                  <a:srgbClr val="8AADCD"/>
                </a:solidFill>
                <a:cs typeface="Times" charset="0"/>
              </a:rPr>
              <a:t>				   	         </a:t>
            </a:r>
            <a:r>
              <a:rPr lang="en-US"/>
              <a:t>        </a:t>
            </a:r>
            <a:r>
              <a:rPr lang="en-US">
                <a:solidFill>
                  <a:srgbClr val="FF6600"/>
                </a:solidFill>
              </a:rPr>
              <a:t>            </a:t>
            </a:r>
            <a:r>
              <a:rPr lang="en-US">
                <a:solidFill>
                  <a:srgbClr val="FF6600"/>
                </a:solidFill>
                <a:cs typeface="Times" charset="0"/>
              </a:rPr>
              <a:t>Korean</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2800">
                <a:solidFill>
                  <a:schemeClr val="accent1"/>
                </a:solidFill>
                <a:latin typeface="Times" charset="0"/>
                <a:ea typeface="Osaka" charset="0"/>
                <a:cs typeface="Osaka" charset="0"/>
              </a:rPr>
              <a:t>Outline</a:t>
            </a:r>
            <a:endParaRPr lang="en-US" sz="2800">
              <a:solidFill>
                <a:srgbClr val="FFFFFF"/>
              </a:solidFill>
              <a:latin typeface="Times" charset="0"/>
              <a:ea typeface="Osaka" charset="0"/>
              <a:cs typeface="Osaka" charset="0"/>
            </a:endParaRPr>
          </a:p>
        </p:txBody>
      </p:sp>
      <p:sp>
        <p:nvSpPr>
          <p:cNvPr id="24578" name="Rectangle 3"/>
          <p:cNvSpPr>
            <a:spLocks noGrp="1" noChangeArrowheads="1"/>
          </p:cNvSpPr>
          <p:nvPr>
            <p:ph type="body" idx="1"/>
          </p:nvPr>
        </p:nvSpPr>
        <p:spPr>
          <a:xfrm>
            <a:off x="762000" y="1600200"/>
            <a:ext cx="7772400" cy="4114800"/>
          </a:xfrm>
        </p:spPr>
        <p:txBody>
          <a:bodyPr/>
          <a:lstStyle/>
          <a:p>
            <a:pPr lvl="1">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 Short-term task-related changes in attention or expectation</a:t>
            </a:r>
          </a:p>
          <a:p>
            <a:pPr lvl="1">
              <a:spcBef>
                <a:spcPct val="0"/>
              </a:spcBef>
              <a:buFontTx/>
              <a:buNone/>
            </a:pPr>
            <a:r>
              <a:rPr lang="en-US" sz="2400">
                <a:solidFill>
                  <a:srgbClr val="FFFFFF"/>
                </a:solidFill>
                <a:latin typeface="Times" charset="0"/>
                <a:ea typeface="Osaka" charset="0"/>
                <a:cs typeface="Osaka" charset="0"/>
              </a:rPr>
              <a:t>		   </a:t>
            </a:r>
            <a:r>
              <a:rPr lang="en-US" sz="2400" i="1">
                <a:solidFill>
                  <a:srgbClr val="AFBFFF"/>
                </a:solidFill>
                <a:latin typeface="Times" charset="0"/>
                <a:ea typeface="Osaka" charset="0"/>
                <a:cs typeface="Osaka" charset="0"/>
              </a:rPr>
              <a:t> - perceptual adaptation to accented speech</a:t>
            </a:r>
          </a:p>
          <a:p>
            <a:pPr lvl="1">
              <a:spcBef>
                <a:spcPct val="0"/>
              </a:spcBef>
              <a:buFontTx/>
              <a:buNone/>
            </a:pPr>
            <a:r>
              <a:rPr lang="en-US" sz="2400" i="1">
                <a:solidFill>
                  <a:srgbClr val="AFBFFF"/>
                </a:solidFill>
                <a:latin typeface="Times" charset="0"/>
                <a:ea typeface="Osaka" charset="0"/>
                <a:cs typeface="Osaka" charset="0"/>
              </a:rPr>
              <a:t>		    - attention and structured exposure</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 Long-term differences in listeners’ sensitivity to socially relevant variation</a:t>
            </a:r>
          </a:p>
          <a:p>
            <a:pPr lvl="1">
              <a:spcBef>
                <a:spcPct val="0"/>
              </a:spcBef>
              <a:buFontTx/>
              <a:buNone/>
            </a:pPr>
            <a:r>
              <a:rPr lang="en-US" sz="2400">
                <a:solidFill>
                  <a:srgbClr val="FFFFFF"/>
                </a:solidFill>
                <a:latin typeface="Times" charset="0"/>
                <a:ea typeface="Osaka" charset="0"/>
                <a:cs typeface="Osaka" charset="0"/>
              </a:rPr>
              <a:t>		    </a:t>
            </a:r>
            <a:r>
              <a:rPr lang="en-US" sz="2400" i="1">
                <a:solidFill>
                  <a:srgbClr val="AFBFFF"/>
                </a:solidFill>
                <a:latin typeface="Times" charset="0"/>
                <a:ea typeface="Osaka" charset="0"/>
                <a:cs typeface="Osaka" charset="0"/>
              </a:rPr>
              <a:t>- vocal adaptation </a:t>
            </a:r>
          </a:p>
          <a:p>
            <a:pPr lvl="1">
              <a:spcBef>
                <a:spcPct val="0"/>
              </a:spcBef>
              <a:buFontTx/>
              <a:buNone/>
            </a:pPr>
            <a:r>
              <a:rPr lang="en-US" sz="2400" i="1">
                <a:solidFill>
                  <a:srgbClr val="AFBFFF"/>
                </a:solidFill>
                <a:latin typeface="Times" charset="0"/>
                <a:ea typeface="Osaka" charset="0"/>
                <a:cs typeface="Osaka" charset="0"/>
              </a:rPr>
              <a:t>		    - listener-talker attunement</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4" descr="Specificit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338" y="1143000"/>
            <a:ext cx="7299325" cy="52419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0"/>
            <a:ext cx="8229600" cy="1143000"/>
          </a:xfrm>
          <a:prstGeom prst="rect">
            <a:avLst/>
          </a:prstGeom>
        </p:spPr>
        <p:txBody>
          <a:bodyPr anchor="ctr">
            <a:normAutofit/>
          </a:bodyPr>
          <a:lstStyle/>
          <a:p>
            <a:pPr algn="ctr" defTabSz="457200" fontAlgn="auto">
              <a:spcAft>
                <a:spcPts val="0"/>
              </a:spcAft>
              <a:defRPr/>
            </a:pPr>
            <a:r>
              <a:rPr lang="en-US" sz="2800" dirty="0">
                <a:solidFill>
                  <a:srgbClr val="FFE15D"/>
                </a:solidFill>
                <a:latin typeface="Times"/>
                <a:ea typeface="+mj-ea"/>
                <a:cs typeface="Times"/>
              </a:rPr>
              <a:t>Specificity Training</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z="2800">
                <a:solidFill>
                  <a:schemeClr val="accent1"/>
                </a:solidFill>
                <a:latin typeface="Times" charset="0"/>
                <a:ea typeface="Osaka" charset="0"/>
                <a:cs typeface="Osaka" charset="0"/>
              </a:rPr>
              <a:t>Outline</a:t>
            </a:r>
            <a:endParaRPr lang="en-US" sz="2800">
              <a:solidFill>
                <a:srgbClr val="FFFFFF"/>
              </a:solidFill>
              <a:latin typeface="Times" charset="0"/>
              <a:ea typeface="Osaka" charset="0"/>
              <a:cs typeface="Osaka" charset="0"/>
            </a:endParaRPr>
          </a:p>
        </p:txBody>
      </p:sp>
      <p:sp>
        <p:nvSpPr>
          <p:cNvPr id="26626" name="Rectangle 3"/>
          <p:cNvSpPr>
            <a:spLocks noGrp="1" noChangeArrowheads="1"/>
          </p:cNvSpPr>
          <p:nvPr>
            <p:ph type="body" idx="1"/>
          </p:nvPr>
        </p:nvSpPr>
        <p:spPr>
          <a:xfrm>
            <a:off x="762000" y="1600200"/>
            <a:ext cx="7772400" cy="4114800"/>
          </a:xfrm>
        </p:spPr>
        <p:txBody>
          <a:bodyPr/>
          <a:lstStyle/>
          <a:p>
            <a:pPr lvl="1">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 Short-term task-related changes in attention or expectation</a:t>
            </a:r>
          </a:p>
          <a:p>
            <a:pPr lvl="1">
              <a:spcBef>
                <a:spcPct val="0"/>
              </a:spcBef>
              <a:buFontTx/>
              <a:buNone/>
            </a:pPr>
            <a:r>
              <a:rPr lang="en-US" sz="2400">
                <a:solidFill>
                  <a:srgbClr val="FFFFFF"/>
                </a:solidFill>
                <a:latin typeface="Times" charset="0"/>
                <a:ea typeface="Osaka" charset="0"/>
                <a:cs typeface="Osaka" charset="0"/>
              </a:rPr>
              <a:t>		   </a:t>
            </a:r>
            <a:r>
              <a:rPr lang="en-US" sz="2400" i="1">
                <a:solidFill>
                  <a:srgbClr val="AFBFFF"/>
                </a:solidFill>
                <a:latin typeface="Times" charset="0"/>
                <a:ea typeface="Osaka" charset="0"/>
                <a:cs typeface="Osaka" charset="0"/>
              </a:rPr>
              <a:t> - perceptual adaptation to accented speech</a:t>
            </a:r>
          </a:p>
          <a:p>
            <a:pPr lvl="1">
              <a:spcBef>
                <a:spcPct val="0"/>
              </a:spcBef>
              <a:buFontTx/>
              <a:buNone/>
            </a:pPr>
            <a:r>
              <a:rPr lang="en-US" sz="2400" i="1">
                <a:solidFill>
                  <a:srgbClr val="AFBFFF"/>
                </a:solidFill>
                <a:latin typeface="Times" charset="0"/>
                <a:ea typeface="Osaka" charset="0"/>
                <a:cs typeface="Osaka" charset="0"/>
              </a:rPr>
              <a:t>		    - attention and structured exposure</a:t>
            </a:r>
          </a:p>
          <a:p>
            <a:pPr lvl="1">
              <a:spcBef>
                <a:spcPct val="0"/>
              </a:spcBef>
              <a:buFontTx/>
              <a:buNone/>
            </a:pPr>
            <a:endParaRPr lang="en-US" sz="2400">
              <a:solidFill>
                <a:srgbClr val="FFFFFF"/>
              </a:solidFill>
              <a:latin typeface="Times" charset="0"/>
              <a:ea typeface="Osaka" charset="0"/>
              <a:cs typeface="Osaka" charset="0"/>
            </a:endParaRPr>
          </a:p>
          <a:p>
            <a:pPr lvl="1">
              <a:spcBef>
                <a:spcPct val="0"/>
              </a:spcBef>
              <a:buFontTx/>
              <a:buNone/>
            </a:pPr>
            <a:r>
              <a:rPr lang="en-US" sz="2400">
                <a:solidFill>
                  <a:srgbClr val="FFFFFF"/>
                </a:solidFill>
                <a:latin typeface="Times" charset="0"/>
                <a:ea typeface="Osaka" charset="0"/>
                <a:cs typeface="Osaka" charset="0"/>
              </a:rPr>
              <a:t>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z="2800">
                <a:solidFill>
                  <a:srgbClr val="FBDF53"/>
                </a:solidFill>
                <a:latin typeface="Times" charset="0"/>
                <a:ea typeface="Osaka" charset="0"/>
                <a:cs typeface="Osaka" charset="0"/>
              </a:rPr>
              <a:t>Perceptual learning of an accent category</a:t>
            </a:r>
            <a:endParaRPr lang="en-US" sz="2800">
              <a:solidFill>
                <a:srgbClr val="FBDF53"/>
              </a:solidFill>
              <a:latin typeface="Arial" charset="0"/>
              <a:ea typeface="Osaka" charset="0"/>
              <a:cs typeface="Osaka" charset="0"/>
            </a:endParaRPr>
          </a:p>
        </p:txBody>
      </p:sp>
      <p:sp>
        <p:nvSpPr>
          <p:cNvPr id="28674" name="Content Placeholder 2"/>
          <p:cNvSpPr>
            <a:spLocks noGrp="1"/>
          </p:cNvSpPr>
          <p:nvPr>
            <p:ph idx="4294967295"/>
          </p:nvPr>
        </p:nvSpPr>
        <p:spPr>
          <a:xfrm>
            <a:off x="685800" y="2133600"/>
            <a:ext cx="7848600" cy="3657600"/>
          </a:xfrm>
        </p:spPr>
        <p:txBody>
          <a:bodyPr/>
          <a:lstStyle/>
          <a:p>
            <a:pPr marL="365125" indent="-282575" eaLnBrk="1" hangingPunct="1"/>
            <a:r>
              <a:rPr lang="en-US" sz="2400" dirty="0">
                <a:solidFill>
                  <a:srgbClr val="FBFFFC"/>
                </a:solidFill>
                <a:latin typeface="Times" charset="0"/>
                <a:ea typeface="Osaka" charset="0"/>
                <a:cs typeface="Osaka" charset="0"/>
              </a:rPr>
              <a:t>Adult listeners perceptually adapt to systematic properties of non-native </a:t>
            </a:r>
            <a:r>
              <a:rPr lang="en-US" sz="2400" dirty="0" smtClean="0">
                <a:solidFill>
                  <a:srgbClr val="FBFFFC"/>
                </a:solidFill>
                <a:latin typeface="Times" charset="0"/>
                <a:ea typeface="Osaka" charset="0"/>
                <a:cs typeface="Osaka" charset="0"/>
              </a:rPr>
              <a:t>speech</a:t>
            </a:r>
          </a:p>
          <a:p>
            <a:pPr marL="82550" indent="0" eaLnBrk="1" hangingPunct="1">
              <a:buNone/>
            </a:pPr>
            <a:r>
              <a:rPr lang="en-US" sz="2400" dirty="0">
                <a:solidFill>
                  <a:srgbClr val="FBFFFC"/>
                </a:solidFill>
                <a:latin typeface="Times" charset="0"/>
                <a:ea typeface="Osaka" charset="0"/>
                <a:cs typeface="Osaka" charset="0"/>
              </a:rPr>
              <a:t>	</a:t>
            </a:r>
            <a:r>
              <a:rPr lang="en-US" sz="1800" dirty="0" smtClean="0">
                <a:solidFill>
                  <a:srgbClr val="FBFFFC"/>
                </a:solidFill>
                <a:latin typeface="Times" charset="0"/>
                <a:ea typeface="Osaka" charset="0"/>
                <a:cs typeface="Osaka" charset="0"/>
              </a:rPr>
              <a:t> (</a:t>
            </a:r>
            <a:r>
              <a:rPr lang="en-US" sz="1800" dirty="0" err="1" smtClean="0">
                <a:solidFill>
                  <a:srgbClr val="FBFFFC"/>
                </a:solidFill>
                <a:latin typeface="Times" charset="0"/>
                <a:ea typeface="Osaka" charset="0"/>
                <a:cs typeface="Osaka" charset="0"/>
              </a:rPr>
              <a:t>Bradlow</a:t>
            </a:r>
            <a:r>
              <a:rPr lang="en-US" sz="1800" dirty="0" smtClean="0">
                <a:solidFill>
                  <a:srgbClr val="FBFFFC"/>
                </a:solidFill>
                <a:latin typeface="Times" charset="0"/>
                <a:ea typeface="Osaka" charset="0"/>
                <a:cs typeface="Osaka" charset="0"/>
              </a:rPr>
              <a:t> &amp; Bent, 2008; Clarke &amp; Garrett, 2004; </a:t>
            </a:r>
            <a:r>
              <a:rPr lang="en-US" sz="1800" dirty="0" err="1" smtClean="0">
                <a:solidFill>
                  <a:srgbClr val="FBFFFC"/>
                </a:solidFill>
                <a:latin typeface="Times" charset="0"/>
                <a:ea typeface="Osaka" charset="0"/>
                <a:cs typeface="Osaka" charset="0"/>
              </a:rPr>
              <a:t>Sidaras</a:t>
            </a:r>
            <a:r>
              <a:rPr lang="en-US" sz="1800" dirty="0" smtClean="0">
                <a:solidFill>
                  <a:srgbClr val="FBFFFC"/>
                </a:solidFill>
                <a:latin typeface="Times" charset="0"/>
                <a:ea typeface="Osaka" charset="0"/>
                <a:cs typeface="Osaka" charset="0"/>
              </a:rPr>
              <a:t> et al, 2009)</a:t>
            </a:r>
            <a:endParaRPr lang="en-US" sz="1800" dirty="0">
              <a:solidFill>
                <a:srgbClr val="FBFFFC"/>
              </a:solidFill>
              <a:latin typeface="Times" charset="0"/>
              <a:ea typeface="Osaka" charset="0"/>
              <a:cs typeface="Osaka" charset="0"/>
            </a:endParaRPr>
          </a:p>
          <a:p>
            <a:pPr marL="365125" indent="-282575" eaLnBrk="1" hangingPunct="1"/>
            <a:endParaRPr lang="en-US" sz="2400" dirty="0">
              <a:solidFill>
                <a:srgbClr val="FBFFFC"/>
              </a:solidFill>
              <a:latin typeface="Times" charset="0"/>
              <a:ea typeface="Osaka" charset="0"/>
              <a:cs typeface="Osaka" charset="0"/>
            </a:endParaRPr>
          </a:p>
          <a:p>
            <a:pPr marL="365125" indent="-282575" eaLnBrk="1" hangingPunct="1"/>
            <a:r>
              <a:rPr lang="en-US" sz="2400" dirty="0">
                <a:solidFill>
                  <a:srgbClr val="FBFFFC"/>
                </a:solidFill>
                <a:latin typeface="Times" charset="0"/>
                <a:ea typeface="Osaka" charset="0"/>
                <a:cs typeface="Osaka" charset="0"/>
              </a:rPr>
              <a:t>Listeners extract accent-general properties of speech that generalize to novel </a:t>
            </a:r>
            <a:r>
              <a:rPr lang="en-US" sz="2400" dirty="0" smtClean="0">
                <a:solidFill>
                  <a:srgbClr val="FBFFFC"/>
                </a:solidFill>
                <a:latin typeface="Times" charset="0"/>
                <a:ea typeface="Osaka" charset="0"/>
                <a:cs typeface="Osaka" charset="0"/>
              </a:rPr>
              <a:t>utterances </a:t>
            </a:r>
            <a:r>
              <a:rPr lang="en-US" sz="2400" dirty="0">
                <a:solidFill>
                  <a:srgbClr val="FBFFFC"/>
                </a:solidFill>
                <a:latin typeface="Times" charset="0"/>
                <a:ea typeface="Osaka" charset="0"/>
                <a:cs typeface="Osaka" charset="0"/>
              </a:rPr>
              <a:t>and novel </a:t>
            </a:r>
            <a:r>
              <a:rPr lang="en-US" sz="2400" dirty="0" smtClean="0">
                <a:solidFill>
                  <a:srgbClr val="FBFFFC"/>
                </a:solidFill>
                <a:latin typeface="Times" charset="0"/>
                <a:ea typeface="Osaka" charset="0"/>
                <a:cs typeface="Osaka" charset="0"/>
              </a:rPr>
              <a:t>talkers</a:t>
            </a:r>
          </a:p>
          <a:p>
            <a:pPr marL="82550" indent="0" eaLnBrk="1" hangingPunct="1">
              <a:buNone/>
            </a:pPr>
            <a:r>
              <a:rPr lang="en-US" sz="2400" dirty="0">
                <a:solidFill>
                  <a:srgbClr val="FBFFFC"/>
                </a:solidFill>
                <a:latin typeface="Times" charset="0"/>
                <a:ea typeface="Osaka" charset="0"/>
                <a:cs typeface="Osaka" charset="0"/>
              </a:rPr>
              <a:t>	</a:t>
            </a:r>
            <a:endParaRPr lang="en-US" dirty="0">
              <a:latin typeface="Arial" charset="0"/>
              <a:ea typeface="Osaka" charset="0"/>
              <a:cs typeface="Osaka" charset="0"/>
            </a:endParaRPr>
          </a:p>
          <a:p>
            <a:pPr marL="365125" indent="-282575" eaLnBrk="1" hangingPunct="1"/>
            <a:endParaRPr lang="en-US" dirty="0">
              <a:latin typeface="Arial"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609600" y="1905000"/>
            <a:ext cx="7772400" cy="4114800"/>
          </a:xfrm>
        </p:spPr>
        <p:txBody>
          <a:bodyPr/>
          <a:lstStyle/>
          <a:p>
            <a:pPr marL="0"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US" sz="2400" dirty="0" smtClean="0">
                <a:solidFill>
                  <a:srgbClr val="FBFFFC"/>
                </a:solidFill>
                <a:latin typeface="Times"/>
                <a:cs typeface="Times"/>
              </a:rPr>
              <a:t>How does task type affect listeners’ ability to learn the 	systematic properties of foreign accented speech?</a:t>
            </a:r>
          </a:p>
          <a:p>
            <a:pPr marL="508000" indent="-508000" defTabSz="455613">
              <a:lnSpc>
                <a:spcPct val="93000"/>
              </a:lnSpc>
              <a:buClr>
                <a:srgbClr val="FFCC33"/>
              </a:buClr>
              <a:buSzPct val="100000"/>
              <a:buFont typeface="StarSymbol" charset="0"/>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endParaRPr lang="en-US" sz="2400" dirty="0" smtClean="0">
              <a:solidFill>
                <a:srgbClr val="FBFFFC"/>
              </a:solidFill>
              <a:latin typeface="Times"/>
              <a:cs typeface="Times"/>
            </a:endParaRPr>
          </a:p>
          <a:p>
            <a:pPr marL="0" indent="0" defTabSz="455613">
              <a:lnSpc>
                <a:spcPct val="93000"/>
              </a:lnSpc>
              <a:buClr>
                <a:srgbClr val="FFCC33"/>
              </a:buClr>
              <a:buSzPct val="100000"/>
              <a:buFontTx/>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5200" algn="l"/>
                <a:tab pos="7773988" algn="l"/>
                <a:tab pos="8229600" algn="l"/>
                <a:tab pos="8688388" algn="l"/>
                <a:tab pos="9144000" algn="l"/>
                <a:tab pos="9602788" algn="l"/>
                <a:tab pos="10133013" algn="l"/>
                <a:tab pos="10856913" algn="l"/>
                <a:tab pos="11582400" algn="l"/>
                <a:tab pos="12304713" algn="l"/>
              </a:tabLst>
              <a:defRPr/>
            </a:pPr>
            <a:r>
              <a:rPr lang="en-GB" sz="2400" dirty="0" smtClean="0">
                <a:solidFill>
                  <a:srgbClr val="FBFFFC"/>
                </a:solidFill>
                <a:latin typeface="Times"/>
                <a:cs typeface="Times"/>
              </a:rPr>
              <a:t>Do changes in attention during different tasks alter perceptual 	learning of spoken language?</a:t>
            </a:r>
            <a:endParaRPr lang="en-US" sz="2400" dirty="0">
              <a:solidFill>
                <a:srgbClr val="FFFFFF"/>
              </a:solidFill>
              <a:latin typeface="Times" charset="0"/>
              <a:ea typeface="Osaka" charset="0"/>
              <a:cs typeface="Osaka" charset="0"/>
            </a:endParaRPr>
          </a:p>
          <a:p>
            <a:pPr lvl="1">
              <a:spcBef>
                <a:spcPct val="0"/>
              </a:spcBef>
              <a:buFontTx/>
              <a:buNone/>
              <a:defRPr/>
            </a:pPr>
            <a:endParaRPr lang="en-US" sz="2400" dirty="0" smtClean="0">
              <a:solidFill>
                <a:srgbClr val="FFFFFF"/>
              </a:solidFill>
              <a:latin typeface="Times" charset="0"/>
              <a:ea typeface="Osaka" charset="0"/>
              <a:cs typeface="Osaka" charset="0"/>
            </a:endParaRPr>
          </a:p>
          <a:p>
            <a:pPr lvl="1">
              <a:spcBef>
                <a:spcPct val="0"/>
              </a:spcBef>
              <a:buFontTx/>
              <a:buNone/>
              <a:defRPr/>
            </a:pPr>
            <a:r>
              <a:rPr lang="en-US" sz="2400" dirty="0" smtClean="0">
                <a:solidFill>
                  <a:srgbClr val="FFFFFF"/>
                </a:solidFill>
                <a:latin typeface="Times" charset="0"/>
                <a:ea typeface="Osaka" charset="0"/>
                <a:cs typeface="Osaka" charset="0"/>
              </a:rPr>
              <a:t>		</a:t>
            </a:r>
            <a:r>
              <a:rPr lang="en-US" sz="2400" i="1" dirty="0" smtClean="0">
                <a:solidFill>
                  <a:srgbClr val="AFBFFF"/>
                </a:solidFill>
                <a:latin typeface="Times" charset="0"/>
                <a:ea typeface="Osaka" charset="0"/>
                <a:cs typeface="Osaka" charset="0"/>
              </a:rPr>
              <a:t>Within-listener changes in perceptual adaptation</a:t>
            </a:r>
          </a:p>
          <a:p>
            <a:pPr lvl="1">
              <a:spcBef>
                <a:spcPct val="0"/>
              </a:spcBef>
              <a:buFontTx/>
              <a:buNone/>
              <a:defRPr/>
            </a:pPr>
            <a:r>
              <a:rPr lang="en-US" sz="2400" i="1" dirty="0" smtClean="0">
                <a:solidFill>
                  <a:srgbClr val="AFBFFF"/>
                </a:solidFill>
                <a:latin typeface="Times" charset="0"/>
                <a:ea typeface="Osaka" charset="0"/>
                <a:cs typeface="Osaka" charset="0"/>
              </a:rPr>
              <a:t>		Talker-independent attributes of accented speech</a:t>
            </a:r>
            <a:r>
              <a:rPr lang="en-US" dirty="0">
                <a:solidFill>
                  <a:srgbClr val="FFFFFF"/>
                </a:solidFill>
                <a:latin typeface="Times"/>
                <a:ea typeface="Osaka" charset="0"/>
                <a:cs typeface="Times"/>
              </a:rPr>
              <a:t>		</a:t>
            </a:r>
          </a:p>
        </p:txBody>
      </p:sp>
      <p:sp>
        <p:nvSpPr>
          <p:cNvPr id="176131"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200" dirty="0">
                <a:solidFill>
                  <a:schemeClr val="accent1"/>
                </a:solidFill>
              </a:rPr>
              <a:t>Task and Attention</a:t>
            </a:r>
            <a:endParaRPr lang="en-US" sz="4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body" idx="1"/>
          </p:nvPr>
        </p:nvSpPr>
        <p:spPr>
          <a:xfrm>
            <a:off x="685800" y="609600"/>
            <a:ext cx="7772400" cy="4572000"/>
          </a:xfrm>
        </p:spPr>
        <p:txBody>
          <a:bodyPr/>
          <a:lstStyle/>
          <a:p>
            <a:pPr>
              <a:lnSpc>
                <a:spcPct val="90000"/>
              </a:lnSpc>
              <a:spcBef>
                <a:spcPct val="0"/>
              </a:spcBef>
              <a:buFontTx/>
              <a:buNone/>
              <a:defRPr/>
            </a:pPr>
            <a:endParaRPr lang="en-US" sz="2400" i="1" dirty="0">
              <a:solidFill>
                <a:schemeClr val="accent1">
                  <a:lumMod val="75000"/>
                </a:schemeClr>
              </a:solidFill>
              <a:latin typeface="Times" charset="0"/>
              <a:ea typeface="Osaka" charset="0"/>
              <a:cs typeface="Osaka" charset="0"/>
            </a:endParaRPr>
          </a:p>
          <a:p>
            <a:pPr>
              <a:lnSpc>
                <a:spcPct val="90000"/>
              </a:lnSpc>
              <a:spcBef>
                <a:spcPct val="0"/>
              </a:spcBef>
              <a:buFontTx/>
              <a:buNone/>
              <a:defRPr/>
            </a:pPr>
            <a:r>
              <a:rPr lang="en-US" sz="2400" i="1" dirty="0">
                <a:solidFill>
                  <a:schemeClr val="accent1">
                    <a:lumMod val="75000"/>
                  </a:schemeClr>
                </a:solidFill>
                <a:latin typeface="Times" charset="0"/>
                <a:ea typeface="Osaka" charset="0"/>
                <a:cs typeface="Osaka" charset="0"/>
              </a:rPr>
              <a:t>Stimulus materials</a:t>
            </a:r>
          </a:p>
          <a:p>
            <a:pPr>
              <a:lnSpc>
                <a:spcPct val="90000"/>
              </a:lnSpc>
              <a:spcBef>
                <a:spcPct val="0"/>
              </a:spcBef>
              <a:buFontTx/>
              <a:buNone/>
              <a:defRPr/>
            </a:pPr>
            <a:endParaRPr lang="en-US" sz="2400" i="1" dirty="0">
              <a:latin typeface="Times" charset="0"/>
              <a:ea typeface="Osaka" charset="0"/>
              <a:cs typeface="Osaka" charset="0"/>
            </a:endParaRPr>
          </a:p>
          <a:p>
            <a:pPr>
              <a:lnSpc>
                <a:spcPct val="90000"/>
              </a:lnSpc>
              <a:spcBef>
                <a:spcPct val="0"/>
              </a:spcBef>
              <a:buFontTx/>
              <a:buNone/>
              <a:defRPr/>
            </a:pPr>
            <a:r>
              <a:rPr lang="en-US" sz="2400" i="1" dirty="0">
                <a:solidFill>
                  <a:srgbClr val="FFFFFF"/>
                </a:solidFill>
                <a:latin typeface="Times" charset="0"/>
                <a:ea typeface="Osaka" charset="0"/>
                <a:cs typeface="Osaka" charset="0"/>
              </a:rPr>
              <a:t>	</a:t>
            </a:r>
            <a:r>
              <a:rPr lang="en-US" sz="2400" dirty="0">
                <a:solidFill>
                  <a:srgbClr val="FFFFFF"/>
                </a:solidFill>
                <a:latin typeface="Times" charset="0"/>
                <a:ea typeface="Osaka" charset="0"/>
                <a:cs typeface="Osaka" charset="0"/>
              </a:rPr>
              <a:t>	</a:t>
            </a:r>
            <a:r>
              <a:rPr lang="en-US" sz="2400" dirty="0" smtClean="0">
                <a:solidFill>
                  <a:srgbClr val="FFFFFF"/>
                </a:solidFill>
                <a:latin typeface="Times" charset="0"/>
                <a:ea typeface="Osaka" charset="0"/>
                <a:cs typeface="Osaka" charset="0"/>
              </a:rPr>
              <a:t>Speakers</a:t>
            </a:r>
          </a:p>
          <a:p>
            <a:pPr>
              <a:lnSpc>
                <a:spcPct val="90000"/>
              </a:lnSpc>
              <a:spcBef>
                <a:spcPct val="0"/>
              </a:spcBef>
              <a:buFontTx/>
              <a:buNone/>
              <a:defRPr/>
            </a:pPr>
            <a:endParaRPr lang="en-US" sz="2400" dirty="0">
              <a:solidFill>
                <a:srgbClr val="AFBFFF"/>
              </a:solidFill>
              <a:latin typeface="Times" charset="0"/>
              <a:ea typeface="Osaka" charset="0"/>
              <a:cs typeface="Osaka" charset="0"/>
            </a:endParaRPr>
          </a:p>
          <a:p>
            <a:pPr>
              <a:lnSpc>
                <a:spcPct val="90000"/>
              </a:lnSpc>
              <a:spcBef>
                <a:spcPct val="0"/>
              </a:spcBef>
              <a:buFontTx/>
              <a:buNone/>
              <a:defRPr/>
            </a:pPr>
            <a:r>
              <a:rPr lang="en-US" sz="2400" i="1" dirty="0">
                <a:solidFill>
                  <a:srgbClr val="AFBFFF"/>
                </a:solidFill>
                <a:latin typeface="Times" charset="0"/>
                <a:ea typeface="Osaka" charset="0"/>
                <a:cs typeface="Osaka" charset="0"/>
              </a:rPr>
              <a:t>		</a:t>
            </a:r>
            <a:r>
              <a:rPr lang="en-US" sz="2400" dirty="0">
                <a:solidFill>
                  <a:srgbClr val="AFBFFF"/>
                </a:solidFill>
                <a:latin typeface="Times" charset="0"/>
                <a:ea typeface="Osaka" charset="0"/>
                <a:cs typeface="Osaka" charset="0"/>
              </a:rPr>
              <a:t>	</a:t>
            </a:r>
            <a:r>
              <a:rPr lang="en-US" sz="2400" dirty="0" smtClean="0">
                <a:solidFill>
                  <a:srgbClr val="AFBFFF"/>
                </a:solidFill>
                <a:latin typeface="Times" charset="0"/>
                <a:ea typeface="Osaka" charset="0"/>
                <a:cs typeface="Osaka" charset="0"/>
              </a:rPr>
              <a:t>native </a:t>
            </a:r>
            <a:r>
              <a:rPr lang="en-US" sz="2400" dirty="0">
                <a:solidFill>
                  <a:srgbClr val="AFBFFF"/>
                </a:solidFill>
                <a:latin typeface="Times" charset="0"/>
                <a:ea typeface="Osaka" charset="0"/>
                <a:cs typeface="Osaka" charset="0"/>
              </a:rPr>
              <a:t>Spanish speakers from Mexico City</a:t>
            </a:r>
          </a:p>
          <a:p>
            <a:pPr>
              <a:lnSpc>
                <a:spcPct val="90000"/>
              </a:lnSpc>
              <a:spcBef>
                <a:spcPct val="0"/>
              </a:spcBef>
              <a:buFontTx/>
              <a:buNone/>
              <a:defRPr/>
            </a:pPr>
            <a:r>
              <a:rPr lang="en-US" sz="2400" dirty="0">
                <a:solidFill>
                  <a:srgbClr val="AFBFFF"/>
                </a:solidFill>
                <a:latin typeface="Times" charset="0"/>
                <a:ea typeface="Osaka" charset="0"/>
                <a:cs typeface="Osaka" charset="0"/>
              </a:rPr>
              <a:t>			</a:t>
            </a:r>
            <a:r>
              <a:rPr lang="en-US" sz="2400" dirty="0" smtClean="0">
                <a:solidFill>
                  <a:srgbClr val="AFBFFF"/>
                </a:solidFill>
                <a:latin typeface="Times" charset="0"/>
                <a:ea typeface="Osaka" charset="0"/>
                <a:cs typeface="Osaka" charset="0"/>
              </a:rPr>
              <a:t>6 </a:t>
            </a:r>
            <a:r>
              <a:rPr lang="en-US" sz="2400" dirty="0">
                <a:solidFill>
                  <a:srgbClr val="AFBFFF"/>
                </a:solidFill>
                <a:latin typeface="Times" charset="0"/>
                <a:ea typeface="Osaka" charset="0"/>
                <a:cs typeface="Osaka" charset="0"/>
              </a:rPr>
              <a:t>female and 6 male speakers</a:t>
            </a:r>
            <a:r>
              <a:rPr lang="en-US" sz="2400" dirty="0">
                <a:solidFill>
                  <a:srgbClr val="AFBFFF"/>
                </a:solidFill>
                <a:latin typeface="Arial" charset="0"/>
                <a:ea typeface="Osaka" charset="0"/>
                <a:cs typeface="Osaka" charset="0"/>
              </a:rPr>
              <a:t>	</a:t>
            </a:r>
          </a:p>
          <a:p>
            <a:pPr>
              <a:lnSpc>
                <a:spcPct val="90000"/>
              </a:lnSpc>
              <a:spcBef>
                <a:spcPct val="0"/>
              </a:spcBef>
              <a:buFontTx/>
              <a:buNone/>
              <a:defRPr/>
            </a:pPr>
            <a:endParaRPr lang="en-US" sz="2400" dirty="0">
              <a:latin typeface="Arial" charset="0"/>
              <a:ea typeface="Osaka" charset="0"/>
              <a:cs typeface="Osaka" charset="0"/>
            </a:endParaRPr>
          </a:p>
          <a:p>
            <a:pPr>
              <a:lnSpc>
                <a:spcPct val="90000"/>
              </a:lnSpc>
              <a:spcBef>
                <a:spcPct val="0"/>
              </a:spcBef>
              <a:buFontTx/>
              <a:buNone/>
              <a:defRPr/>
            </a:pPr>
            <a:r>
              <a:rPr lang="en-US" sz="2400" dirty="0">
                <a:solidFill>
                  <a:srgbClr val="FFFFFF"/>
                </a:solidFill>
                <a:latin typeface="Times" charset="0"/>
                <a:ea typeface="Osaka" charset="0"/>
                <a:cs typeface="Osaka" charset="0"/>
              </a:rPr>
              <a:t>		</a:t>
            </a:r>
            <a:r>
              <a:rPr lang="en-US" sz="2400" dirty="0" smtClean="0">
                <a:solidFill>
                  <a:srgbClr val="FFFFFF"/>
                </a:solidFill>
                <a:latin typeface="Times" charset="0"/>
                <a:ea typeface="Osaka" charset="0"/>
                <a:cs typeface="Osaka" charset="0"/>
              </a:rPr>
              <a:t>Isolated words </a:t>
            </a:r>
            <a:r>
              <a:rPr lang="en-US" sz="2400" dirty="0">
                <a:solidFill>
                  <a:srgbClr val="FFFFFF"/>
                </a:solidFill>
                <a:latin typeface="Times" charset="0"/>
                <a:ea typeface="Osaka" charset="0"/>
                <a:cs typeface="Osaka" charset="0"/>
              </a:rPr>
              <a:t>-</a:t>
            </a:r>
            <a:r>
              <a:rPr lang="en-US" sz="2400" dirty="0">
                <a:latin typeface="Arial" charset="0"/>
                <a:ea typeface="Osaka" charset="0"/>
                <a:cs typeface="Osaka" charset="0"/>
              </a:rPr>
              <a:t> </a:t>
            </a:r>
          </a:p>
          <a:p>
            <a:pPr>
              <a:lnSpc>
                <a:spcPct val="90000"/>
              </a:lnSpc>
              <a:spcBef>
                <a:spcPct val="0"/>
              </a:spcBef>
              <a:buFontTx/>
              <a:buNone/>
              <a:defRPr/>
            </a:pPr>
            <a:endParaRPr lang="en-US" sz="2400" dirty="0" smtClean="0">
              <a:latin typeface="Times"/>
              <a:ea typeface="Osaka" charset="0"/>
              <a:cs typeface="Times"/>
            </a:endParaRPr>
          </a:p>
          <a:p>
            <a:pPr>
              <a:lnSpc>
                <a:spcPct val="90000"/>
              </a:lnSpc>
              <a:spcBef>
                <a:spcPct val="0"/>
              </a:spcBef>
              <a:buFontTx/>
              <a:buNone/>
              <a:defRPr/>
            </a:pPr>
            <a:r>
              <a:rPr lang="en-US" sz="2400" dirty="0">
                <a:latin typeface="Times"/>
                <a:ea typeface="Osaka" charset="0"/>
                <a:cs typeface="Times"/>
              </a:rPr>
              <a:t>	</a:t>
            </a:r>
            <a:r>
              <a:rPr lang="en-US" sz="2400" dirty="0" smtClean="0">
                <a:latin typeface="Times"/>
                <a:ea typeface="Osaka" charset="0"/>
                <a:cs typeface="Times"/>
              </a:rPr>
              <a:t>		</a:t>
            </a:r>
            <a:r>
              <a:rPr lang="en-US" sz="2400" dirty="0">
                <a:solidFill>
                  <a:srgbClr val="AFBFFF"/>
                </a:solidFill>
                <a:latin typeface="Times"/>
                <a:ea typeface="Osaka" charset="0"/>
                <a:cs typeface="Times"/>
              </a:rPr>
              <a:t>e</a:t>
            </a:r>
            <a:r>
              <a:rPr lang="en-US" sz="2400" dirty="0" smtClean="0">
                <a:solidFill>
                  <a:srgbClr val="AFBFFF"/>
                </a:solidFill>
                <a:latin typeface="Times"/>
                <a:ea typeface="Osaka" charset="0"/>
                <a:cs typeface="Times"/>
              </a:rPr>
              <a:t>asy words (e.g., </a:t>
            </a:r>
            <a:r>
              <a:rPr lang="en-US" sz="2000" dirty="0" smtClean="0">
                <a:solidFill>
                  <a:srgbClr val="AFBFFF"/>
                </a:solidFill>
                <a:latin typeface="Times"/>
                <a:ea typeface="Osaka" charset="0"/>
                <a:cs typeface="Times"/>
              </a:rPr>
              <a:t>bug, main, suck)</a:t>
            </a:r>
            <a:endParaRPr lang="en-US" sz="2400" dirty="0">
              <a:latin typeface="Times"/>
              <a:ea typeface="Osaka" charset="0"/>
              <a:cs typeface="Times"/>
            </a:endParaRPr>
          </a:p>
          <a:p>
            <a:pPr>
              <a:lnSpc>
                <a:spcPct val="90000"/>
              </a:lnSpc>
              <a:spcBef>
                <a:spcPct val="0"/>
              </a:spcBef>
              <a:buFontTx/>
              <a:buNone/>
              <a:defRPr/>
            </a:pPr>
            <a:r>
              <a:rPr lang="en-US" sz="2400" dirty="0">
                <a:latin typeface="Times"/>
                <a:ea typeface="Osaka" charset="0"/>
                <a:cs typeface="Times"/>
              </a:rPr>
              <a:t>			</a:t>
            </a:r>
            <a:r>
              <a:rPr lang="en-US" sz="2400" dirty="0">
                <a:solidFill>
                  <a:srgbClr val="AFBFFF"/>
                </a:solidFill>
                <a:latin typeface="Times"/>
                <a:ea typeface="Osaka" charset="0"/>
                <a:cs typeface="Times"/>
              </a:rPr>
              <a:t>h</a:t>
            </a:r>
            <a:r>
              <a:rPr lang="en-US" sz="2400" dirty="0" smtClean="0">
                <a:solidFill>
                  <a:srgbClr val="AFBFFF"/>
                </a:solidFill>
                <a:latin typeface="Times"/>
                <a:ea typeface="Osaka" charset="0"/>
                <a:cs typeface="Times"/>
              </a:rPr>
              <a:t>ard words (</a:t>
            </a:r>
            <a:r>
              <a:rPr lang="en-US" sz="2000" dirty="0" smtClean="0">
                <a:solidFill>
                  <a:srgbClr val="AFBFFF"/>
                </a:solidFill>
                <a:latin typeface="Times"/>
                <a:ea typeface="Osaka" charset="0"/>
                <a:cs typeface="Times"/>
              </a:rPr>
              <a:t>e.g., balm, fig, teeth)</a:t>
            </a:r>
          </a:p>
          <a:p>
            <a:pPr>
              <a:lnSpc>
                <a:spcPct val="90000"/>
              </a:lnSpc>
              <a:spcBef>
                <a:spcPct val="0"/>
              </a:spcBef>
              <a:buFontTx/>
              <a:buNone/>
              <a:defRPr/>
            </a:pPr>
            <a:endParaRPr lang="en-US" sz="2400" dirty="0">
              <a:latin typeface="Times"/>
              <a:ea typeface="Osaka" charset="0"/>
              <a:cs typeface="Times"/>
            </a:endParaRPr>
          </a:p>
          <a:p>
            <a:pPr>
              <a:lnSpc>
                <a:spcPct val="90000"/>
              </a:lnSpc>
              <a:spcBef>
                <a:spcPct val="0"/>
              </a:spcBef>
              <a:buFontTx/>
              <a:buNone/>
              <a:defRPr/>
            </a:pPr>
            <a:r>
              <a:rPr lang="en-US" sz="2400" dirty="0">
                <a:latin typeface="Times"/>
                <a:ea typeface="Osaka" charset="0"/>
                <a:cs typeface="Times"/>
              </a:rPr>
              <a:t>			</a:t>
            </a:r>
            <a:endParaRPr lang="en-US" sz="2400" i="1" dirty="0">
              <a:latin typeface="Arial" charset="0"/>
              <a:ea typeface="Osaka" charset="0"/>
              <a:cs typeface="Osaka" charset="0"/>
            </a:endParaRPr>
          </a:p>
          <a:p>
            <a:pPr>
              <a:lnSpc>
                <a:spcPct val="90000"/>
              </a:lnSpc>
              <a:spcBef>
                <a:spcPct val="0"/>
              </a:spcBef>
              <a:buFontTx/>
              <a:buNone/>
              <a:defRPr/>
            </a:pPr>
            <a:endParaRPr lang="en-US" sz="2400" dirty="0">
              <a:latin typeface="Arial" charset="0"/>
              <a:ea typeface="Osaka" charset="0"/>
              <a:cs typeface="Osaka" charset="0"/>
            </a:endParaRPr>
          </a:p>
          <a:p>
            <a:pPr lvl="1">
              <a:lnSpc>
                <a:spcPct val="90000"/>
              </a:lnSpc>
              <a:defRPr/>
            </a:pPr>
            <a:endParaRPr lang="en-US" sz="2000" dirty="0">
              <a:latin typeface="Arial"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181567"/>
      </a:lt1>
      <a:dk2>
        <a:srgbClr val="000000"/>
      </a:dk2>
      <a:lt2>
        <a:srgbClr val="969696"/>
      </a:lt2>
      <a:accent1>
        <a:srgbClr val="FBDF53"/>
      </a:accent1>
      <a:accent2>
        <a:srgbClr val="FF9966"/>
      </a:accent2>
      <a:accent3>
        <a:srgbClr val="ABAAB8"/>
      </a:accent3>
      <a:accent4>
        <a:srgbClr val="000000"/>
      </a:accent4>
      <a:accent5>
        <a:srgbClr val="FDECB3"/>
      </a:accent5>
      <a:accent6>
        <a:srgbClr val="E78A5C"/>
      </a:accent6>
      <a:hlink>
        <a:srgbClr val="CC3300"/>
      </a:hlink>
      <a:folHlink>
        <a:srgbClr val="9966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6">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3799</TotalTime>
  <Words>1015</Words>
  <Application>Microsoft Macintosh PowerPoint</Application>
  <PresentationFormat>On-screen Show (4:3)</PresentationFormat>
  <Paragraphs>423</Paragraphs>
  <Slides>50</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Blank Presentation</vt:lpstr>
      <vt:lpstr>Worksheet</vt:lpstr>
      <vt:lpstr>PowerPoint Presentation</vt:lpstr>
      <vt:lpstr>Spoken Language and Variation</vt:lpstr>
      <vt:lpstr>Theoretical approaches</vt:lpstr>
      <vt:lpstr>Spoken Language</vt:lpstr>
      <vt:lpstr>Outline</vt:lpstr>
      <vt:lpstr>Outline</vt:lpstr>
      <vt:lpstr>Perceptual learning of an accent category</vt:lpstr>
      <vt:lpstr>PowerPoint Presentation</vt:lpstr>
      <vt:lpstr>PowerPoint Presentation</vt:lpstr>
      <vt:lpstr>Accent Training Study</vt:lpstr>
      <vt:lpstr>PowerPoint Presentation</vt:lpstr>
      <vt:lpstr>Task Types</vt:lpstr>
      <vt:lpstr>PowerPoint Presentation</vt:lpstr>
      <vt:lpstr>PowerPoint Presentation</vt:lpstr>
      <vt:lpstr>Structured exposure</vt:lpstr>
      <vt:lpstr>Structured exposure</vt:lpstr>
      <vt:lpstr>PowerPoint Presentation</vt:lpstr>
      <vt:lpstr>Structured exposure</vt:lpstr>
      <vt:lpstr>PowerPoint Presentation</vt:lpstr>
      <vt:lpstr>Outline</vt:lpstr>
      <vt:lpstr>Outline</vt:lpstr>
      <vt:lpstr>PowerPoint Presentation</vt:lpstr>
      <vt:lpstr>PowerPoint Presentation</vt:lpstr>
      <vt:lpstr>Procedure</vt:lpstr>
      <vt:lpstr>PowerPoint Presentation</vt:lpstr>
      <vt:lpstr>Vocal accommodation</vt:lpstr>
      <vt:lpstr>Shadowing Task Methodology</vt:lpstr>
      <vt:lpstr>Methodology</vt:lpstr>
      <vt:lpstr>PowerPoint Presentation</vt:lpstr>
      <vt:lpstr>Vocal alignment and gender</vt:lpstr>
      <vt:lpstr>Vocal alignment as a function of social expectations</vt:lpstr>
      <vt:lpstr>Social expectations or stereotypes</vt:lpstr>
      <vt:lpstr>Methodology</vt:lpstr>
      <vt:lpstr>PowerPoint Presentation</vt:lpstr>
      <vt:lpstr>PowerPoint Presentation</vt:lpstr>
      <vt:lpstr>Methodology</vt:lpstr>
      <vt:lpstr>Measuring degree of accommodation</vt:lpstr>
      <vt:lpstr>Degree of Accommodation</vt:lpstr>
      <vt:lpstr>Results</vt:lpstr>
      <vt:lpstr>Summary</vt:lpstr>
      <vt:lpstr>Perceptual adaptation to informative variation</vt:lpstr>
      <vt:lpstr>Implications</vt:lpstr>
      <vt:lpstr>PowerPoint Presentation</vt:lpstr>
      <vt:lpstr>Acknowledgements</vt:lpstr>
      <vt:lpstr>Questions</vt:lpstr>
      <vt:lpstr>Age Judgments</vt:lpstr>
      <vt:lpstr>Specificity and Generalization</vt:lpstr>
      <vt:lpstr>Specificity and Generalization</vt:lpstr>
      <vt:lpstr>PowerPoint Presentation</vt:lpstr>
      <vt:lpstr>PowerPoint Presentation</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Perceptual Adaptation to Systematic Variation in Speech</dc:title>
  <dc:creator>Jessica Alexander</dc:creator>
  <cp:lastModifiedBy>Lynne Nygaard</cp:lastModifiedBy>
  <cp:revision>189</cp:revision>
  <dcterms:created xsi:type="dcterms:W3CDTF">2010-06-23T09:12:28Z</dcterms:created>
  <dcterms:modified xsi:type="dcterms:W3CDTF">2013-04-06T03:20:06Z</dcterms:modified>
</cp:coreProperties>
</file>